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nad" initials="N" lastIdx="1" clrIdx="0">
    <p:extLst>
      <p:ext uri="{19B8F6BF-5375-455C-9EA6-DF929625EA0E}">
        <p15:presenceInfo xmlns:p15="http://schemas.microsoft.com/office/powerpoint/2012/main" xmlns="" userId="50d3c2900961ac8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4" autoAdjust="0"/>
    <p:restoredTop sz="94660"/>
  </p:normalViewPr>
  <p:slideViewPr>
    <p:cSldViewPr snapToGrid="0">
      <p:cViewPr>
        <p:scale>
          <a:sx n="81" d="100"/>
          <a:sy n="81" d="100"/>
        </p:scale>
        <p:origin x="-174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6A03E8E-338C-49DB-A757-DD50226AF72C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7242297-1F00-42C4-BB2D-6F64467CFED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5508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03E8E-338C-49DB-A757-DD50226AF72C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42297-1F00-42C4-BB2D-6F64467CF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936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03E8E-338C-49DB-A757-DD50226AF72C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42297-1F00-42C4-BB2D-6F64467CF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485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03E8E-338C-49DB-A757-DD50226AF72C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42297-1F00-42C4-BB2D-6F64467CF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6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03E8E-338C-49DB-A757-DD50226AF72C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42297-1F00-42C4-BB2D-6F64467CFED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7036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03E8E-338C-49DB-A757-DD50226AF72C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42297-1F00-42C4-BB2D-6F64467CF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586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03E8E-338C-49DB-A757-DD50226AF72C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42297-1F00-42C4-BB2D-6F64467CF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46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03E8E-338C-49DB-A757-DD50226AF72C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42297-1F00-42C4-BB2D-6F64467CF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441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03E8E-338C-49DB-A757-DD50226AF72C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42297-1F00-42C4-BB2D-6F64467CF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322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03E8E-338C-49DB-A757-DD50226AF72C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42297-1F00-42C4-BB2D-6F64467CF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689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03E8E-338C-49DB-A757-DD50226AF72C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42297-1F00-42C4-BB2D-6F64467CF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2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36A03E8E-338C-49DB-A757-DD50226AF72C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7242297-1F00-42C4-BB2D-6F64467CF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3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A53272-EBD4-86EC-36B6-A0A3B222EC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Учење и забава у иностранству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465DFB3-F28B-B32C-954D-C000892D2E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/>
              <a:t>Предности размене ђака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457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CAE5E6-7A76-81F4-1DA3-83925EA08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Комуникација са људима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8708404-0986-BD1D-47D3-5172ADE4C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Информисање </a:t>
            </a:r>
            <a:r>
              <a:rPr lang="sr-Cyrl-RS" dirty="0"/>
              <a:t>ученика</a:t>
            </a:r>
            <a:r>
              <a:rPr lang="ru-RU" dirty="0"/>
              <a:t>: Редовно ћемо обавештавати ученике о детаљима размене путем електронске поште, веб сајта школе и друштвених мрежа.</a:t>
            </a:r>
          </a:p>
          <a:p>
            <a:r>
              <a:rPr lang="ru-RU" dirty="0"/>
              <a:t>Комуникација са партнерима: Одржаваћемо редовну комуникацију са нашим партнерима путем електронске поште, телефона и састанака како бисмо осигурали глатко функционисање размене.</a:t>
            </a:r>
          </a:p>
          <a:p>
            <a:r>
              <a:rPr lang="ru-RU" dirty="0"/>
              <a:t>Брига о комуникацији током размене: Током боравка у иностранству, ђаци  ће имати на располагању контакт особу која ће им пружати подршку и решавати евентуалне проблеме. Такође, редовно ћемо се чути са ученицима како бисмо осигурали да све иде по плану и да су задовољни разменом.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672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F41244-DD71-34BF-10B0-0978C8EAA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Трошкови размене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8ABCEFF-2E5C-A754-E6F7-F824F5158EE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Колико ће коштати размена:</a:t>
            </a:r>
          </a:p>
          <a:p>
            <a:r>
              <a:rPr lang="ru-RU" sz="1800" dirty="0"/>
              <a:t>Путовање: 500€</a:t>
            </a:r>
          </a:p>
          <a:p>
            <a:r>
              <a:rPr lang="ru-RU" sz="1800" dirty="0"/>
              <a:t>Смештај: 300€ месечно</a:t>
            </a:r>
          </a:p>
          <a:p>
            <a:r>
              <a:rPr lang="ru-RU" sz="1800" dirty="0"/>
              <a:t>Храна: 150€ месечно</a:t>
            </a:r>
          </a:p>
          <a:p>
            <a:r>
              <a:rPr lang="ru-RU" sz="1800" dirty="0"/>
              <a:t>Додатни трошкови: 200€</a:t>
            </a:r>
            <a:endParaRPr lang="en-US" sz="1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B52D37F-7B49-D5C2-28CC-A9290608BCB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Како ће се трошкови покрити:</a:t>
            </a:r>
          </a:p>
          <a:p>
            <a:r>
              <a:rPr lang="ru-RU" sz="1600" dirty="0"/>
              <a:t>Стипендија: 800€</a:t>
            </a:r>
          </a:p>
          <a:p>
            <a:r>
              <a:rPr lang="ru-RU" sz="1600" dirty="0"/>
              <a:t>Финансијска подршка школ: 500€</a:t>
            </a:r>
          </a:p>
          <a:p>
            <a:r>
              <a:rPr lang="ru-RU" sz="1600" dirty="0"/>
              <a:t>Самофинансирање: 250€ месечно</a:t>
            </a:r>
          </a:p>
          <a:p>
            <a:r>
              <a:rPr lang="ru-RU" sz="2000" dirty="0"/>
              <a:t>Услови за добијање стипендије:</a:t>
            </a:r>
          </a:p>
          <a:p>
            <a:r>
              <a:rPr lang="ru-RU" sz="1600" dirty="0"/>
              <a:t>Одличан успех</a:t>
            </a:r>
          </a:p>
          <a:p>
            <a:r>
              <a:rPr lang="ru-RU" sz="1600" dirty="0"/>
              <a:t>Активно учешће у студентским организацијама</a:t>
            </a:r>
          </a:p>
          <a:p>
            <a:r>
              <a:rPr lang="ru-RU" sz="1600" dirty="0"/>
              <a:t>Познавање језика земље у коју се иде у размену.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80695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971FA4-53D7-5C91-3179-C53BEB31C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Бенефити </a:t>
            </a:r>
            <a:r>
              <a:rPr lang="en-US" dirty="0"/>
              <a:t>(</a:t>
            </a:r>
            <a:r>
              <a:rPr lang="sr-Cyrl-RS" dirty="0"/>
              <a:t>Зарада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A0E5FEB-EFA8-E60B-5948-F770A4140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Размена студената може бити изузетно корисна за нашу школу на много начина</a:t>
            </a:r>
            <a:r>
              <a:rPr lang="en-US" dirty="0"/>
              <a:t>. </a:t>
            </a:r>
            <a:r>
              <a:rPr lang="sr-Cyrl-RS" dirty="0"/>
              <a:t>Као на пример</a:t>
            </a:r>
            <a:r>
              <a:rPr lang="ru-RU" dirty="0"/>
              <a:t>:</a:t>
            </a:r>
          </a:p>
          <a:p>
            <a:r>
              <a:rPr lang="ru-RU" dirty="0"/>
              <a:t>Повећање видљивости и угледа наше школе у међународној заједници.</a:t>
            </a:r>
          </a:p>
          <a:p>
            <a:r>
              <a:rPr lang="ru-RU" dirty="0"/>
              <a:t>Унапређење квалитета образовања кроз размену знања и искустава са другим институцијама.</a:t>
            </a:r>
          </a:p>
          <a:p>
            <a:r>
              <a:rPr lang="ru-RU" dirty="0"/>
              <a:t>Развој каријере наших ученика кроз међународно искуство и стицање нових вештина.</a:t>
            </a:r>
          </a:p>
          <a:p>
            <a:r>
              <a:rPr lang="ru-RU" dirty="0"/>
              <a:t>Развијање међународних односа и повећање могућности за будућу сарадњу.</a:t>
            </a:r>
          </a:p>
          <a:p>
            <a:r>
              <a:rPr lang="ru-RU" dirty="0"/>
              <a:t>Привлачење нових ученика који би били заинтересовани за нашу школу због могућности размене.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259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8EC887-C595-DD85-1776-44C6657F6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Хвала на пажњи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9208955-68C3-7C9E-0299-C07759705F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Рад радили</a:t>
            </a:r>
            <a:r>
              <a:rPr lang="en-US" dirty="0"/>
              <a:t>:</a:t>
            </a:r>
          </a:p>
          <a:p>
            <a:r>
              <a:rPr lang="sr-Cyrl-RS" dirty="0"/>
              <a:t>Ненад Радмановац</a:t>
            </a:r>
            <a:r>
              <a:rPr lang="en-US" dirty="0"/>
              <a:t> IV3</a:t>
            </a:r>
            <a:r>
              <a:rPr lang="sr-Cyrl-RS" dirty="0"/>
              <a:t>, Милица Филиповић</a:t>
            </a:r>
            <a:r>
              <a:rPr lang="en-US" dirty="0"/>
              <a:t> IV3</a:t>
            </a:r>
            <a:r>
              <a:rPr lang="sr-Cyrl-RS" dirty="0"/>
              <a:t>, Јована Ного</a:t>
            </a:r>
            <a:r>
              <a:rPr lang="en-US" dirty="0"/>
              <a:t> IV3</a:t>
            </a:r>
            <a:endParaRPr lang="sr-Cyrl-RS" dirty="0"/>
          </a:p>
          <a:p>
            <a:r>
              <a:rPr lang="sr-Cyrl-RS" dirty="0"/>
              <a:t>Барбара Маринковић Весић</a:t>
            </a:r>
            <a:r>
              <a:rPr lang="en-US" dirty="0"/>
              <a:t> IV3</a:t>
            </a:r>
            <a:r>
              <a:rPr lang="sr-Cyrl-RS" dirty="0"/>
              <a:t>, Милош Петровић</a:t>
            </a:r>
            <a:r>
              <a:rPr lang="en-US" dirty="0"/>
              <a:t> IV3</a:t>
            </a:r>
          </a:p>
        </p:txBody>
      </p:sp>
    </p:spTree>
    <p:extLst>
      <p:ext uri="{BB962C8B-B14F-4D97-AF65-F5344CB8AC3E}">
        <p14:creationId xmlns:p14="http://schemas.microsoft.com/office/powerpoint/2010/main" val="103616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99E3CF-9830-36F9-B2F6-A6C887B57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Размена ученика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226EFE-4341-5789-4864-32F82A654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774" y="1965960"/>
            <a:ext cx="9872871" cy="4038600"/>
          </a:xfrm>
        </p:spPr>
        <p:txBody>
          <a:bodyPr/>
          <a:lstStyle/>
          <a:p>
            <a:pPr marL="45720" indent="0" algn="just">
              <a:buNone/>
            </a:pPr>
            <a:r>
              <a:rPr lang="sr-Cyrl-RS" dirty="0"/>
              <a:t>Предност размене ученика је упознавање начина живота и учења у другим земљама, упознавање других култура и начина размишљања, такође и представљање живота у Србији. Током размене ученици могу научити стране језике и створити себи шансу за студирање у иностранству, такође могу боље да упознају програме и пројекте других држава.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322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72174B-AA0F-BBC2-C81F-39D0C6362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Партнери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490911B-543C-9B28-9542-9E06AE921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Неке од образвоних институција које већ имају развијену мрежу размене су</a:t>
            </a:r>
            <a:r>
              <a:rPr lang="en-US" dirty="0"/>
              <a:t>:</a:t>
            </a:r>
          </a:p>
          <a:p>
            <a:r>
              <a:rPr lang="en-US" dirty="0"/>
              <a:t>Graz University (</a:t>
            </a:r>
            <a:r>
              <a:rPr lang="sr-Cyrl-RS" dirty="0"/>
              <a:t>Аустрија</a:t>
            </a:r>
            <a:r>
              <a:rPr lang="en-US" dirty="0"/>
              <a:t>)</a:t>
            </a:r>
          </a:p>
          <a:p>
            <a:r>
              <a:rPr lang="en-US" dirty="0"/>
              <a:t>University of Gent (</a:t>
            </a:r>
            <a:r>
              <a:rPr lang="sr-Cyrl-RS" dirty="0"/>
              <a:t>Белгија</a:t>
            </a:r>
            <a:r>
              <a:rPr lang="en-US" dirty="0"/>
              <a:t>)</a:t>
            </a:r>
          </a:p>
          <a:p>
            <a:r>
              <a:rPr lang="en-US" dirty="0"/>
              <a:t>University of Bologna</a:t>
            </a:r>
            <a:r>
              <a:rPr lang="sr-Cyrl-RS" dirty="0"/>
              <a:t> </a:t>
            </a:r>
            <a:r>
              <a:rPr lang="en-US" dirty="0"/>
              <a:t>(</a:t>
            </a:r>
            <a:r>
              <a:rPr lang="sr-Cyrl-RS" dirty="0"/>
              <a:t>Италија</a:t>
            </a:r>
            <a:r>
              <a:rPr lang="en-US" dirty="0"/>
              <a:t>)</a:t>
            </a:r>
            <a:endParaRPr lang="sr-Cyrl-RS" dirty="0"/>
          </a:p>
          <a:p>
            <a:r>
              <a:rPr lang="en-US" dirty="0"/>
              <a:t>Lund University (</a:t>
            </a:r>
            <a:r>
              <a:rPr lang="sr-Cyrl-RS" dirty="0"/>
              <a:t>Шведска</a:t>
            </a:r>
            <a:r>
              <a:rPr lang="en-US" dirty="0"/>
              <a:t>)</a:t>
            </a:r>
          </a:p>
          <a:p>
            <a:r>
              <a:rPr lang="en-US" dirty="0"/>
              <a:t>University of Ljubljana (</a:t>
            </a:r>
            <a:r>
              <a:rPr lang="sr-Cyrl-RS" dirty="0"/>
              <a:t>Словенија</a:t>
            </a:r>
            <a:r>
              <a:rPr lang="en-US" dirty="0"/>
              <a:t>)</a:t>
            </a:r>
            <a:endParaRPr lang="sr-Cyrl-RS" dirty="0"/>
          </a:p>
          <a:p>
            <a:r>
              <a:rPr lang="en-US" dirty="0" err="1"/>
              <a:t>Freie</a:t>
            </a:r>
            <a:r>
              <a:rPr lang="en-US" dirty="0"/>
              <a:t> University (</a:t>
            </a:r>
            <a:r>
              <a:rPr lang="sr-Cyrl-RS" dirty="0"/>
              <a:t>Немачка</a:t>
            </a:r>
            <a:r>
              <a:rPr lang="en-US" dirty="0"/>
              <a:t>)</a:t>
            </a:r>
          </a:p>
          <a:p>
            <a:r>
              <a:rPr lang="en-US" dirty="0"/>
              <a:t>Aarhus University (</a:t>
            </a:r>
            <a:r>
              <a:rPr lang="sr-Cyrl-RS" dirty="0"/>
              <a:t>Данска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40659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FFC7CF-664C-9F12-6A23-4311F0D5E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Активности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BFDC38E-9402-A4C2-B091-C5F0F01299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Предавања и семинар: Ђаци ће имати прилику да слушају предавања и уче од професора у иностранству. Ово је изузетно важно за ђаке који желе да стекну нове перспективе и знања о областима које нису доступне на њиховој матичној школи.</a:t>
            </a:r>
          </a:p>
          <a:p>
            <a:r>
              <a:rPr lang="ru-RU" dirty="0"/>
              <a:t>Истраживање: Ђаци могу да обаве истраживање на тему коју су сами одабрали, као и да науче о различитим методологијама истраживања које се примењују у иностранству. Ово може бити одлична прилика за ђаке да стекну нова знања и вештине које ће бити корисне у будућој каријери.</a:t>
            </a:r>
          </a:p>
          <a:p>
            <a:r>
              <a:rPr lang="ru-RU" dirty="0"/>
              <a:t>Културне активности: Размена ђака укључује и разне културне активности, попут посете музејима, галеријама, концертима и другим културним догађајима. Ово је прилика за студенте да искусе културу и обичаје друге земље.</a:t>
            </a:r>
          </a:p>
          <a:p>
            <a:r>
              <a:rPr lang="ru-RU" dirty="0"/>
              <a:t>Друштвени догађаји: Размена ђака такође укључује разне друштвене догађаје, попут журки, дружења са другим ученицма и осталих активности које могу бити забавне и опуштајуће.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178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C80B53-E878-0D1D-6638-579B05312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Вредности које стварамо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4D1240-06A2-562A-5C05-643F85EF2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Стицање нових знања и вештина: Ученици који учествују у размени имају прилику да стекну нова знања и вештине које нису доступне на њиховој матичној школи. То може бити одлична прилика да се прошири образовни хоризонт и стекне нова практична искуства.</a:t>
            </a:r>
          </a:p>
          <a:p>
            <a:r>
              <a:rPr lang="ru-RU" dirty="0"/>
              <a:t>Упознавање нових људи и култура: Размена ђака пружа јединствену прилику да се упозна са студентима из других земаља и култура. Ово је изузетно важно за развој међународних веза и разумевања међу људима различитих националности.</a:t>
            </a:r>
          </a:p>
          <a:p>
            <a:r>
              <a:rPr lang="ru-RU" dirty="0"/>
              <a:t>Побољшање </a:t>
            </a:r>
            <a:r>
              <a:rPr lang="en-US" dirty="0"/>
              <a:t>CV-a</a:t>
            </a:r>
            <a:r>
              <a:rPr lang="ru-RU" dirty="0"/>
              <a:t>: Ученици који учествују у размени могу да унапреде свој </a:t>
            </a:r>
            <a:r>
              <a:rPr lang="en-US" dirty="0"/>
              <a:t>CV</a:t>
            </a:r>
            <a:r>
              <a:rPr lang="ru-RU" dirty="0"/>
              <a:t>, што ће им бити од користи приликом аплицирања за посао у будућности. Искуство које су стекли током размене може бити атрактивно за послодавце и може да их истакне међу другим кандидатима.</a:t>
            </a:r>
          </a:p>
          <a:p>
            <a:r>
              <a:rPr lang="ru-RU" dirty="0"/>
              <a:t>Развијање самопоуздања: </a:t>
            </a:r>
            <a:r>
              <a:rPr lang="sr-Cyrl-RS" dirty="0"/>
              <a:t>Ђаци</a:t>
            </a:r>
            <a:r>
              <a:rPr lang="ru-RU" dirty="0"/>
              <a:t> који се пријаве за размену студената суочавају се са новим изазовима и неизвесностима. Ово може да буде прилика да се развије самопоуздање и способност за решавање проблема.</a:t>
            </a:r>
          </a:p>
          <a:p>
            <a:r>
              <a:rPr lang="ru-RU" dirty="0"/>
              <a:t>Повећање мобилности: Размена ученика може помоћи у повећању њихових мобилности, што је од великог значаја у данашњем глобализованом свету. Ученици који су учествовали у размени су често спремнији да се прилагоде новим ситуацијама и изазовима које им се јављају у будућности.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273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292F0A-F54F-24B5-2334-D62DF9B6E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Односи са нашим људима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A9D2662-6144-AAD3-3129-DE5A38AE8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Подршка и савети: Ваша школа ће бити на располагању ученицима током целог периода размене, пружајући им подршку и савете у вези са свим питањима која имају у вези са боравком у другој земљи.</a:t>
            </a:r>
          </a:p>
          <a:p>
            <a:r>
              <a:rPr lang="ru-RU" dirty="0"/>
              <a:t>Доступност: Особље ваше школе ће бити доступно за ђаке 24 сата дневно, 7 дана у недељи, како би се студенти осећали сигурније и заштићеније током боравка у другој земљи.</a:t>
            </a:r>
          </a:p>
          <a:p>
            <a:r>
              <a:rPr lang="ru-RU" dirty="0"/>
              <a:t>Оријентација: Пре него што крену на размену, ученици ће добити детаљне информације о земљи у којој ће боравити, укључујући културу, обичаје, законе и друге корисне информације. Такође ће им бити пружена оријентација у вези са смештајем, превозом и другим практичним питањима.</a:t>
            </a:r>
          </a:p>
          <a:p>
            <a:r>
              <a:rPr lang="ru-RU" dirty="0"/>
              <a:t>Помоћ у случају проблема: Ако се догоди било какав проблем током боравка у другој земљи, ваша школа ће бити ту да помогне ученицима да реше ситуацију. На располагању ће бити тим за хитне случајеве који ће моћи да помогне у било којој ситуацији која захтева брзу реакцију.</a:t>
            </a:r>
          </a:p>
          <a:p>
            <a:r>
              <a:rPr lang="ru-RU" dirty="0"/>
              <a:t>Праћење и евалуација: Током периода размене, школа ће пратити напредак ученика и осигурати да се сви програми пружају у складу са очекивањима. На крају програма, ђаци ће добити прилику да оцене програм и дају повратне информације које ће бити коришћене за унапређење програма у будућности.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100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542159-8F71-E483-4BA3-A21849D79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Људи за које креирамо понуду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B71507-06A2-1DC4-EEE6-4D1FF2902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Циљна група: Наш програм размене намењен је ученицима из одређене средње школе или образовног профила који желе да стекну нова знања и вештине, прошире своје видике и упознају нове културе.</a:t>
            </a:r>
          </a:p>
          <a:p>
            <a:r>
              <a:rPr lang="ru-RU" dirty="0"/>
              <a:t>Интереси: Програм размене креиран је за ученике који су заинтересовани за интернационално искуство, путовања и упознавање нових људи и култура.</a:t>
            </a:r>
          </a:p>
          <a:p>
            <a:r>
              <a:rPr lang="ru-RU" dirty="0"/>
              <a:t>Профил: Наши ђаци су радознали, отворени и спремни да се прилагоде новим ситуацијама и окружењима. Они су мотивисани да прошире своје знање и унапреде своје каријере.</a:t>
            </a:r>
          </a:p>
          <a:p>
            <a:r>
              <a:rPr lang="ru-RU" dirty="0"/>
              <a:t>Циљеви: Наш програм размене је намењен ученицима који желе да стекну нова знања и вештине, побољшају своје језичке способности, прошире своје професионалне мреже и унапреде своје каријере.</a:t>
            </a:r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449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C91784-F09F-D5AA-F9D5-8330CF18B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Конкуренција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F25ACA-0273-77E5-22B7-124A507F8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Наш програм размене конкурише на тржишту интернационалних студентских програма са неколико других школа који нуде сличне програме.</a:t>
            </a:r>
          </a:p>
          <a:p>
            <a:r>
              <a:rPr lang="ru-RU" dirty="0"/>
              <a:t>Предности: Оно што нас издваја од конкуренције је наша стручна подршка и припрема пре путовања, као и прилагођени програми који се темеље на жељама и потребама наших ученика.</a:t>
            </a:r>
          </a:p>
          <a:p>
            <a:r>
              <a:rPr lang="ru-RU" dirty="0"/>
              <a:t>Репутација: Наша школа има репутацију висококвалитетне и поуздане образовне установе, што нам даје предност у односу на конкуренцију.</a:t>
            </a:r>
          </a:p>
          <a:p>
            <a:r>
              <a:rPr lang="ru-RU" dirty="0"/>
              <a:t>Цене: Наш програм размене нуди конкурентне цене у односу на друге сличне програме на тржишту, што га чини приступачним за наше студенте.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841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6EFA12-ECDE-999D-C834-A0CA20314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Ресурси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AB1841E-C39B-F779-E3FC-DC467D711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Финансијски ресурси: Организација размене ученика захтева значајна финансијска средства за покривање трошкова превоза, смештаја и њихове исхране, као и за припрему програма и пружање подршке учесницима.</a:t>
            </a:r>
          </a:p>
          <a:p>
            <a:r>
              <a:rPr lang="ru-RU" dirty="0"/>
              <a:t>Просторије и опрема: За организацију предавања, семинара и других активности током размене потребне су одговарајуће просторије и опрема, као што су учионице, рачунарске сале, пројектори и друга технолошка опрема.</a:t>
            </a:r>
          </a:p>
          <a:p>
            <a:r>
              <a:rPr lang="ru-RU" dirty="0"/>
              <a:t>Особље и волонтери: Организација размене захтева тим људи који ће се бринути о свим аспектима програма, као што су административни радници, наставници, координатори и волонтери који ће пружати подршку учесницима током боравка у другој земљи.</a:t>
            </a:r>
          </a:p>
          <a:p>
            <a:r>
              <a:rPr lang="ru-RU" dirty="0"/>
              <a:t>Партнери и сарадници: Партнери и сарадници играју важну улогу у организацији размене ученика, јер су они ти који омогућавају успостављање контаката са другим универзитетима и институцијама у иностранству, пружају логистичку и организациону подршку и помажу у промоцији програма.</a:t>
            </a:r>
          </a:p>
        </p:txBody>
      </p:sp>
    </p:spTree>
    <p:extLst>
      <p:ext uri="{BB962C8B-B14F-4D97-AF65-F5344CB8AC3E}">
        <p14:creationId xmlns:p14="http://schemas.microsoft.com/office/powerpoint/2010/main" val="1876014288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359</TotalTime>
  <Words>1339</Words>
  <Application>Microsoft Office PowerPoint</Application>
  <PresentationFormat>Custom</PresentationFormat>
  <Paragraphs>74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Basis</vt:lpstr>
      <vt:lpstr>Учење и забава у иностранству</vt:lpstr>
      <vt:lpstr>Размена ученика</vt:lpstr>
      <vt:lpstr>Партнери</vt:lpstr>
      <vt:lpstr>Активности</vt:lpstr>
      <vt:lpstr>Вредности које стварамо</vt:lpstr>
      <vt:lpstr>Односи са нашим људима</vt:lpstr>
      <vt:lpstr>Људи за које креирамо понуду</vt:lpstr>
      <vt:lpstr>Конкуренција</vt:lpstr>
      <vt:lpstr>Ресурси</vt:lpstr>
      <vt:lpstr>Комуникација са људима</vt:lpstr>
      <vt:lpstr>Трошкови размене</vt:lpstr>
      <vt:lpstr>Бенефити (Зарада)</vt:lpstr>
      <vt:lpstr>Хвала на пажњи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Учење и забава у иностранству</dc:title>
  <dc:creator>Nenad</dc:creator>
  <cp:lastModifiedBy>Lidija</cp:lastModifiedBy>
  <cp:revision>6</cp:revision>
  <dcterms:created xsi:type="dcterms:W3CDTF">2023-05-02T16:18:04Z</dcterms:created>
  <dcterms:modified xsi:type="dcterms:W3CDTF">2023-06-18T12:44:31Z</dcterms:modified>
</cp:coreProperties>
</file>