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7" r:id="rId10"/>
    <p:sldId id="268" r:id="rId11"/>
    <p:sldId id="270" r:id="rId12"/>
    <p:sldId id="269" r:id="rId13"/>
    <p:sldId id="273" r:id="rId14"/>
    <p:sldId id="274" r:id="rId15"/>
    <p:sldId id="275" r:id="rId16"/>
    <p:sldId id="276" r:id="rId17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660"/>
  </p:normalViewPr>
  <p:slideViewPr>
    <p:cSldViewPr>
      <p:cViewPr>
        <p:scale>
          <a:sx n="76" d="100"/>
          <a:sy n="76" d="100"/>
        </p:scale>
        <p:origin x="-498" y="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B0F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B0F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B0F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78405" y="1837372"/>
            <a:ext cx="9435188" cy="3362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B0F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31850" y="1819275"/>
            <a:ext cx="10534650" cy="39947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6857999"/>
                </a:moveTo>
                <a:lnTo>
                  <a:pt x="0" y="685799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6857999"/>
                </a:lnTo>
                <a:close/>
              </a:path>
            </a:pathLst>
          </a:custGeom>
          <a:solidFill>
            <a:srgbClr val="1E4E7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09800" y="1201799"/>
            <a:ext cx="7557668" cy="44544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356904" y="0"/>
            <a:ext cx="4963795" cy="996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905" algn="ctr">
              <a:lnSpc>
                <a:spcPts val="9115"/>
              </a:lnSpc>
              <a:spcBef>
                <a:spcPts val="100"/>
              </a:spcBef>
            </a:pPr>
            <a:r>
              <a:rPr sz="3600" b="0" spc="-10" dirty="0">
                <a:solidFill>
                  <a:srgbClr val="FFFFFF"/>
                </a:solidFill>
                <a:latin typeface="Times New Roman"/>
                <a:cs typeface="Times New Roman"/>
              </a:rPr>
              <a:t>Lab</a:t>
            </a:r>
            <a:r>
              <a:rPr sz="3600" b="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600" b="0" spc="-10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Caffe</a:t>
            </a:r>
            <a:endParaRPr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800" y="609600"/>
            <a:ext cx="8649335" cy="5833392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6365" marR="135890">
              <a:lnSpc>
                <a:spcPct val="79500"/>
              </a:lnSpc>
              <a:spcBef>
                <a:spcPts val="660"/>
              </a:spcBef>
              <a:tabLst>
                <a:tab pos="314960" algn="l"/>
              </a:tabLst>
            </a:pP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neophodne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sirovine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pr. </a:t>
            </a: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kafu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mleko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nabavljamo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sz="2400" spc="1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proverenih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proizvođača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dobavljača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nabavljene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sirovine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vrhunskog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kvaliteta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400" spc="1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cilju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potrošaču</a:t>
            </a:r>
            <a:r>
              <a:rPr sz="2400" spc="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budu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zadovoljni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6365" marR="149860">
              <a:lnSpc>
                <a:spcPct val="80200"/>
              </a:lnSpc>
              <a:spcBef>
                <a:spcPts val="980"/>
              </a:spcBef>
              <a:tabLst>
                <a:tab pos="314960" algn="l"/>
              </a:tabLst>
            </a:pPr>
            <a:r>
              <a:rPr sz="2400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Proizvodnja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većine naših proizvoda ne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započinje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našem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lokalu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sz="2400" spc="-67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dolazi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već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upakovano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spremno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serviranje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(staklene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plastične </a:t>
            </a:r>
            <a:r>
              <a:rPr sz="2400" spc="-67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flaše,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konzervirana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pića,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kesice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napitaka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čiji</a:t>
            </a:r>
            <a:r>
              <a:rPr sz="2400" spc="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sadržaj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rastvara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sz="2400" spc="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vodi...)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">
              <a:lnSpc>
                <a:spcPct val="100000"/>
              </a:lnSpc>
              <a:spcBef>
                <a:spcPts val="459"/>
              </a:spcBef>
              <a:tabLst>
                <a:tab pos="314960" algn="l"/>
              </a:tabLst>
            </a:pP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Neki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proizvoda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koji nastaju 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našem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lokalu: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965" indent="-342900">
              <a:lnSpc>
                <a:spcPct val="100000"/>
              </a:lnSpc>
              <a:spcBef>
                <a:spcPts val="509"/>
              </a:spcBef>
              <a:buFont typeface="Arial" panose="020B0604020202020204" pitchFamily="34" charset="0"/>
              <a:buChar char="•"/>
              <a:tabLst>
                <a:tab pos="542290" algn="l"/>
                <a:tab pos="543560" algn="l"/>
              </a:tabLst>
            </a:pP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Domaća</a:t>
            </a:r>
            <a:r>
              <a:rPr sz="2400" spc="-3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kafa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965" indent="-342900">
              <a:lnSpc>
                <a:spcPct val="100000"/>
              </a:lnSpc>
              <a:spcBef>
                <a:spcPts val="509"/>
              </a:spcBef>
              <a:buFont typeface="Arial" panose="020B0604020202020204" pitchFamily="34" charset="0"/>
              <a:buChar char="•"/>
              <a:tabLst>
                <a:tab pos="542290" algn="l"/>
                <a:tab pos="543560" algn="l"/>
              </a:tabLst>
            </a:pPr>
            <a:r>
              <a:rPr sz="2400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Espreso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965" indent="-342900">
              <a:lnSpc>
                <a:spcPct val="100000"/>
              </a:lnSpc>
              <a:spcBef>
                <a:spcPts val="509"/>
              </a:spcBef>
              <a:buFont typeface="Arial" panose="020B0604020202020204" pitchFamily="34" charset="0"/>
              <a:buChar char="•"/>
              <a:tabLst>
                <a:tab pos="542290" algn="l"/>
                <a:tab pos="543560" algn="l"/>
              </a:tabLst>
            </a:pP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</a:t>
            </a:r>
            <a:r>
              <a:rPr sz="2400" spc="-4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kafa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4965" indent="-342900">
              <a:lnSpc>
                <a:spcPct val="100000"/>
              </a:lnSpc>
              <a:spcBef>
                <a:spcPts val="509"/>
              </a:spcBef>
              <a:buFont typeface="Arial" panose="020B0604020202020204" pitchFamily="34" charset="0"/>
              <a:buChar char="•"/>
              <a:tabLst>
                <a:tab pos="542290" algn="l"/>
                <a:tab pos="543560" algn="l"/>
              </a:tabLst>
            </a:pPr>
            <a:r>
              <a:rPr sz="2400" spc="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Sokovi</a:t>
            </a:r>
            <a:r>
              <a:rPr sz="2400" spc="-2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sz="2400" spc="-2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ceđenog</a:t>
            </a:r>
            <a:r>
              <a:rPr sz="2400" spc="-2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voća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4325" marR="8255" lvl="1" indent="-187960">
              <a:lnSpc>
                <a:spcPts val="2150"/>
              </a:lnSpc>
              <a:spcBef>
                <a:spcPts val="990"/>
              </a:spcBef>
              <a:buFont typeface="Lucida Sans Unicode"/>
              <a:buChar char="▪"/>
              <a:tabLst>
                <a:tab pos="314960" algn="l"/>
              </a:tabLst>
            </a:pP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pripremu prethodno pomenutih proizvoda 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našoj ponudi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koristi </a:t>
            </a:r>
            <a:r>
              <a:rPr sz="2400" spc="-67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najsavremenija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aparatura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(aparat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espreso,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aparat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kafu...)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4325" marR="5080" lvl="1" indent="-187960">
              <a:lnSpc>
                <a:spcPts val="2150"/>
              </a:lnSpc>
              <a:spcBef>
                <a:spcPts val="950"/>
              </a:spcBef>
              <a:buFont typeface="Lucida Sans Unicode"/>
              <a:buChar char="▪"/>
              <a:tabLst>
                <a:tab pos="314960" algn="l"/>
              </a:tabLst>
            </a:pP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Aparate dobijamo besplatno uz potpisan Ugovor za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saradnju, 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sz="2400" spc="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zamenu za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reklamiranje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korišćenje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proizvoda proizvođača</a:t>
            </a:r>
            <a:r>
              <a:rPr sz="2400" spc="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aparata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2922475" cy="7086599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1800" y="304800"/>
            <a:ext cx="309880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dirty="0">
                <a:solidFill>
                  <a:srgbClr val="1E4E78"/>
                </a:solidFill>
                <a:latin typeface="Times New Roman"/>
                <a:cs typeface="Times New Roman"/>
              </a:rPr>
              <a:t>INOVACIJE</a:t>
            </a:r>
            <a:r>
              <a:rPr b="0" dirty="0">
                <a:solidFill>
                  <a:srgbClr val="1E4E78"/>
                </a:solidFill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0" y="1143000"/>
            <a:ext cx="8448040" cy="501078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35890" marR="6985">
              <a:lnSpc>
                <a:spcPts val="2630"/>
              </a:lnSpc>
              <a:spcBef>
                <a:spcPts val="395"/>
              </a:spcBef>
              <a:tabLst>
                <a:tab pos="320675" algn="l"/>
              </a:tabLst>
            </a:pP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našem gradu ne postoji nijedan kafić sličan nama, tako da </a:t>
            </a:r>
            <a:r>
              <a:rPr sz="2400" spc="-73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 pogledu veoma unikatni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inovativni. Planiramo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proširenje našeg prostora kao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uvođenje novih napitaka,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jedinstvenih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našoj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recepturi.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0040" indent="-184785">
              <a:lnSpc>
                <a:spcPct val="100000"/>
              </a:lnSpc>
              <a:spcBef>
                <a:spcPts val="685"/>
              </a:spcBef>
              <a:buFont typeface="Lucida Sans Unicode"/>
              <a:buChar char="▪"/>
              <a:tabLst>
                <a:tab pos="320675" algn="l"/>
              </a:tabLst>
            </a:pP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Inovacije: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339090">
              <a:lnSpc>
                <a:spcPts val="2600"/>
              </a:lnSpc>
              <a:spcBef>
                <a:spcPts val="1040"/>
              </a:spcBef>
              <a:buSzPct val="97959"/>
              <a:tabLst>
                <a:tab pos="548640" algn="l"/>
                <a:tab pos="549275" algn="l"/>
              </a:tabLst>
            </a:pPr>
            <a:r>
              <a:rPr lang="en-US" sz="2450" u="heavy" spc="-30" dirty="0" smtClean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450" u="heavy" spc="-30" dirty="0" err="1" smtClean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Proizvod</a:t>
            </a:r>
            <a:r>
              <a:rPr sz="2450" u="heavy" spc="-30" dirty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sz="2450" spc="-3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Uvođenje novih proizvoda po našoj specijalnoj </a:t>
            </a:r>
            <a:r>
              <a:rPr sz="2400" spc="-73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recepturi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1612900">
              <a:lnSpc>
                <a:spcPts val="2600"/>
              </a:lnSpc>
              <a:spcBef>
                <a:spcPts val="1025"/>
              </a:spcBef>
              <a:buSzPct val="97959"/>
              <a:tabLst>
                <a:tab pos="548640" algn="l"/>
                <a:tab pos="549275" algn="l"/>
              </a:tabLst>
            </a:pPr>
            <a:r>
              <a:rPr lang="en-US" sz="2450" u="heavy" spc="-30" dirty="0" smtClean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450" u="heavy" spc="-30" dirty="0" err="1" smtClean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sz="2450" u="heavy" spc="-30" dirty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sz="2450" spc="-3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proizvodnji koristimo najpouzdanije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00" spc="-73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najsavremenije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aparate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309880">
              <a:lnSpc>
                <a:spcPts val="2600"/>
              </a:lnSpc>
              <a:spcBef>
                <a:spcPts val="1025"/>
              </a:spcBef>
              <a:buSzPct val="97959"/>
              <a:tabLst>
                <a:tab pos="548640" algn="l"/>
                <a:tab pos="549275" algn="l"/>
              </a:tabLst>
            </a:pPr>
            <a:r>
              <a:rPr lang="en-US" sz="2450" u="heavy" spc="-25" dirty="0" smtClean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sz="2450" u="heavy" spc="-25" dirty="0" err="1" smtClean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Pozicija</a:t>
            </a:r>
            <a:r>
              <a:rPr sz="2450" u="heavy" spc="-25" dirty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sz="2450" spc="-2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Iako su dosadašnji napici svima poznati, sigurni </a:t>
            </a:r>
            <a:r>
              <a:rPr sz="2400" spc="-73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posuđe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kojem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serviramo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veoma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unikatno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5080">
              <a:lnSpc>
                <a:spcPts val="2600"/>
              </a:lnSpc>
              <a:spcBef>
                <a:spcPts val="1025"/>
              </a:spcBef>
              <a:buSzPct val="97959"/>
              <a:tabLst>
                <a:tab pos="548640" algn="l"/>
                <a:tab pos="549275" algn="l"/>
              </a:tabLst>
            </a:pPr>
            <a:r>
              <a:rPr lang="en-US" sz="2450" u="heavy" spc="-30" dirty="0" smtClean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50" u="heavy" spc="-30" dirty="0" err="1" smtClean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Paradigma</a:t>
            </a:r>
            <a:r>
              <a:rPr sz="2450" u="heavy" spc="-30" dirty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sz="2450" spc="-3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prvom mestu su nam zadovoljne mušterije, </a:t>
            </a:r>
            <a:r>
              <a:rPr sz="2400" spc="-73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samim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10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2400" spc="-1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planiramo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stalno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uvođenje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noviteta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15662" y="1143000"/>
            <a:ext cx="3176336" cy="5701862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7238" y="1655026"/>
            <a:ext cx="8108315" cy="3472874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95580" marR="1083945" indent="-183515">
              <a:lnSpc>
                <a:spcPts val="2630"/>
              </a:lnSpc>
              <a:spcBef>
                <a:spcPts val="395"/>
              </a:spcBef>
              <a:buFont typeface="Arial MT"/>
              <a:buChar char="•"/>
              <a:tabLst>
                <a:tab pos="196215" algn="l"/>
              </a:tabLst>
            </a:pP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FIKSNI TROŠKOVI: Plate, kao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osiguranje radnika, </a:t>
            </a:r>
            <a:r>
              <a:rPr sz="2400" spc="-74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reklamni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materijal,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1E4E78"/>
              </a:buClr>
              <a:buFont typeface="Arial MT"/>
              <a:buChar char="•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5580" marR="5080" indent="-183515">
              <a:lnSpc>
                <a:spcPct val="90700"/>
              </a:lnSpc>
              <a:buFont typeface="Arial MT"/>
              <a:buChar char="•"/>
              <a:tabLst>
                <a:tab pos="196215" algn="l"/>
              </a:tabLst>
            </a:pP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VARIJABILNI TROŠKOVI: Komunalije, sredstva za čišćenje, </a:t>
            </a:r>
            <a:r>
              <a:rPr sz="2400" spc="-73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nadoknada oštećenog posuđa, potreban materijal (šlag,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čokolada,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ukrasne mrvice...)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1E4E78"/>
              </a:buClr>
              <a:buFont typeface="Arial MT"/>
              <a:buChar char="•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5580" marR="539750" indent="-183515">
              <a:lnSpc>
                <a:spcPct val="90700"/>
              </a:lnSpc>
              <a:buFont typeface="Arial MT"/>
              <a:buChar char="•"/>
              <a:tabLst>
                <a:tab pos="196215" algn="l"/>
              </a:tabLst>
            </a:pP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FORMIRANJE CENE: Cene su formirane tako da </a:t>
            </a:r>
            <a:r>
              <a:rPr sz="2400" spc="-5" dirty="0" err="1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bude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zadovoljen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 cene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kvaliteta, ali da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zarada </a:t>
            </a:r>
            <a:r>
              <a:rPr sz="2400" spc="-73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bude,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takođe, prisutna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dobra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72789" y="0"/>
            <a:ext cx="2919210" cy="6857999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685800"/>
            <a:ext cx="96774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3600" b="0" spc="-1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b="0" spc="-1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 </a:t>
            </a:r>
            <a:r>
              <a:rPr lang="en-US" sz="3600" b="0" spc="-1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600" b="0" spc="-1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rodaje</a:t>
            </a:r>
            <a:endParaRPr sz="3600" b="0" spc="-5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203931"/>
              </p:ext>
            </p:extLst>
          </p:nvPr>
        </p:nvGraphicFramePr>
        <p:xfrm>
          <a:off x="831850" y="1819275"/>
          <a:ext cx="10515600" cy="28689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4389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Vrste</a:t>
                      </a:r>
                      <a:r>
                        <a:rPr sz="18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proizvoda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034415">
                        <a:lnSpc>
                          <a:spcPct val="100699"/>
                        </a:lnSpc>
                        <a:spcBef>
                          <a:spcPts val="210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Cena</a:t>
                      </a: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po</a:t>
                      </a:r>
                      <a:r>
                        <a:rPr sz="18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jedinici </a:t>
                      </a:r>
                      <a:r>
                        <a:rPr sz="1800" b="1" spc="-3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proizvoda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286385">
                        <a:lnSpc>
                          <a:spcPct val="100699"/>
                        </a:lnSpc>
                        <a:spcBef>
                          <a:spcPts val="210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Broj</a:t>
                      </a: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prodatih</a:t>
                      </a:r>
                      <a:r>
                        <a:rPr sz="18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proizvoda </a:t>
                      </a:r>
                      <a:r>
                        <a:rPr sz="1800" b="1" spc="-3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za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godinu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dana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Ukupan</a:t>
                      </a:r>
                      <a:r>
                        <a:rPr sz="18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prihod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Kafa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18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900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Nes-kafa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100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800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080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Negazirani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sokovi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150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7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200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080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Gazirani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sokovi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150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800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620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Sokovi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od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ceđenog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voća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150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600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540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Ukupno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en-US" sz="1800" spc="0" dirty="0" smtClean="0">
                          <a:latin typeface="Calibri"/>
                          <a:cs typeface="Calibri"/>
                        </a:rPr>
                        <a:t>4</a:t>
                      </a:r>
                      <a:r>
                        <a:rPr sz="1800" spc="-3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800" spc="-5" dirty="0" smtClean="0">
                          <a:latin typeface="Calibri"/>
                          <a:cs typeface="Calibri"/>
                        </a:rPr>
                        <a:t>248</a:t>
                      </a:r>
                      <a:r>
                        <a:rPr lang="en-US" sz="1800" spc="-5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 smtClean="0">
                          <a:latin typeface="Calibri"/>
                          <a:cs typeface="Calibri"/>
                        </a:rPr>
                        <a:t>000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6600" y="533400"/>
            <a:ext cx="55626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10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</a:t>
            </a:r>
            <a:r>
              <a:rPr sz="3600" b="0" spc="-50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0" spc="-5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isplate</a:t>
            </a:r>
            <a:r>
              <a:rPr sz="3600" b="0" spc="-45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0" spc="-5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zarada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31850" y="1819275"/>
          <a:ext cx="10515600" cy="11125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Naziv</a:t>
                      </a:r>
                      <a:r>
                        <a:rPr sz="18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radnog</a:t>
                      </a:r>
                      <a:r>
                        <a:rPr sz="18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mesta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Broj</a:t>
                      </a:r>
                      <a:r>
                        <a:rPr sz="18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izvršilaca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Mesečna</a:t>
                      </a:r>
                      <a:r>
                        <a:rPr sz="18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bruto</a:t>
                      </a:r>
                      <a:r>
                        <a:rPr sz="18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zarada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Ukupna</a:t>
                      </a:r>
                      <a:r>
                        <a:rPr sz="18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godišnja</a:t>
                      </a:r>
                      <a:r>
                        <a:rPr sz="18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zarada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radnik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40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*2=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80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960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ukupno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960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1225" y="639172"/>
            <a:ext cx="285369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Bilans</a:t>
            </a:r>
            <a:r>
              <a:rPr b="0" spc="-9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5" dirty="0">
                <a:solidFill>
                  <a:srgbClr val="000000"/>
                </a:solidFill>
                <a:latin typeface="Calibri"/>
                <a:cs typeface="Calibri"/>
              </a:rPr>
              <a:t>stanja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31850" y="1819275"/>
          <a:ext cx="10514329" cy="28689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95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76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3746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197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9">
                <a:tc gridSpan="2"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Aktiva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Pasiva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Lokal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985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Sopstveni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kapital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77569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115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3899">
                <a:tc gridSpan="2">
                  <a:txBody>
                    <a:bodyPr/>
                    <a:lstStyle/>
                    <a:p>
                      <a:pPr marL="85725" marR="264795">
                        <a:lnSpc>
                          <a:spcPct val="100699"/>
                        </a:lnSpc>
                        <a:spcBef>
                          <a:spcPts val="210"/>
                        </a:spcBef>
                        <a:tabLst>
                          <a:tab pos="3515360" algn="l"/>
                        </a:tabLst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Oprema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(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frižider, zamrzivač,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aparat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za ceđenje voća, </a:t>
                      </a:r>
                      <a:r>
                        <a:rPr sz="1800" spc="-3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šporet, klima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uređaj)	115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Dugoročni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kredit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111633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250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Materijal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947419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50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Sitan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inventar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16764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100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Gotovi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proizvodi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111506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100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9">
                <a:tc gridSpan="2"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365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365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1225" y="639172"/>
            <a:ext cx="312991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10" dirty="0">
                <a:solidFill>
                  <a:srgbClr val="000000"/>
                </a:solidFill>
                <a:latin typeface="Calibri"/>
                <a:cs typeface="Calibri"/>
              </a:rPr>
              <a:t>Bilans</a:t>
            </a:r>
            <a:r>
              <a:rPr b="0" spc="-9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b="0" spc="-5" dirty="0">
                <a:solidFill>
                  <a:srgbClr val="000000"/>
                </a:solidFill>
                <a:latin typeface="Calibri"/>
                <a:cs typeface="Calibri"/>
              </a:rPr>
              <a:t>uspeha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31850" y="1819275"/>
          <a:ext cx="10515600" cy="31420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PRIHODI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Prihod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od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prodaje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8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910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RASHODI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zarade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960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3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449070">
                        <a:lnSpc>
                          <a:spcPct val="100699"/>
                        </a:lnSpc>
                        <a:spcBef>
                          <a:spcPts val="21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Dažbine(struja,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voda, </a:t>
                      </a:r>
                      <a:r>
                        <a:rPr sz="1800" spc="-3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internet,telefon)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420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3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375920">
                        <a:lnSpc>
                          <a:spcPct val="100699"/>
                        </a:lnSpc>
                        <a:spcBef>
                          <a:spcPts val="21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Nabavna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vrednost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prodate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robe- </a:t>
                      </a:r>
                      <a:r>
                        <a:rPr sz="1800" spc="-3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pića,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kafe,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voće,....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Rashodi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ukupno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380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9">
                <a:tc gridSpan="3"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Prihodi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rashodi= Bruto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dobit=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8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910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000-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380 000=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530 000,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530 000-15%=</a:t>
                      </a:r>
                      <a:r>
                        <a:rPr sz="1800" spc="1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850 000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304800" y="0"/>
            <a:ext cx="12573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99" y="6857999"/>
                </a:moveTo>
                <a:lnTo>
                  <a:pt x="0" y="685799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6857999"/>
                </a:lnTo>
                <a:close/>
              </a:path>
            </a:pathLst>
          </a:custGeom>
          <a:solidFill>
            <a:srgbClr val="1E4E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1293" y="91707"/>
            <a:ext cx="469265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i="1" u="dbl" spc="-355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2495" y="853834"/>
            <a:ext cx="8227059" cy="4142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205"/>
              </a:lnSpc>
              <a:spcBef>
                <a:spcPts val="100"/>
              </a:spcBef>
            </a:pPr>
            <a:r>
              <a:rPr sz="3700" spc="-5" dirty="0">
                <a:solidFill>
                  <a:srgbClr val="FFFFFF"/>
                </a:solidFill>
                <a:latin typeface="Times New Roman"/>
                <a:cs typeface="Times New Roman"/>
              </a:rPr>
              <a:t>Rezime:</a:t>
            </a:r>
            <a:endParaRPr sz="3700" dirty="0">
              <a:latin typeface="Times New Roman"/>
              <a:cs typeface="Times New Roman"/>
            </a:endParaRPr>
          </a:p>
          <a:p>
            <a:pPr marL="425450" indent="-342900">
              <a:lnSpc>
                <a:spcPts val="3975"/>
              </a:lnSpc>
              <a:buFont typeface="Wingdings" panose="05000000000000000000" pitchFamily="2" charset="2"/>
              <a:buChar char="§"/>
              <a:tabLst>
                <a:tab pos="583565" algn="l"/>
                <a:tab pos="584200" algn="l"/>
              </a:tabLst>
            </a:pPr>
            <a:r>
              <a:rPr sz="2400" u="heavy" spc="-10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Tip</a:t>
            </a:r>
            <a:r>
              <a:rPr sz="2400" u="heavy" spc="-30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preduzeća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d.o.o</a:t>
            </a:r>
            <a:r>
              <a:rPr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lang="en-US" sz="2400" dirty="0">
              <a:latin typeface="Times New Roman"/>
              <a:cs typeface="Times New Roman"/>
            </a:endParaRPr>
          </a:p>
          <a:p>
            <a:pPr marL="425450" indent="-342900">
              <a:lnSpc>
                <a:spcPts val="3975"/>
              </a:lnSpc>
              <a:buFont typeface="Wingdings" panose="05000000000000000000" pitchFamily="2" charset="2"/>
              <a:buChar char="§"/>
              <a:tabLst>
                <a:tab pos="583565" algn="l"/>
                <a:tab pos="584200" algn="l"/>
              </a:tabLst>
            </a:pPr>
            <a:r>
              <a:rPr sz="2400" u="heavy" spc="-5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Ime</a:t>
            </a:r>
            <a:r>
              <a:rPr sz="2400" u="heavy" spc="-25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preduzeća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Lab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5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Caffe-kafić</a:t>
            </a:r>
            <a:r>
              <a:rPr lang="en-US"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 ;</a:t>
            </a:r>
            <a:endParaRPr lang="en-US" sz="2400" dirty="0">
              <a:latin typeface="Times New Roman"/>
              <a:cs typeface="Times New Roman"/>
            </a:endParaRPr>
          </a:p>
          <a:p>
            <a:pPr marL="425450" indent="-342900">
              <a:lnSpc>
                <a:spcPts val="3975"/>
              </a:lnSpc>
              <a:buFont typeface="Wingdings" panose="05000000000000000000" pitchFamily="2" charset="2"/>
              <a:buChar char="§"/>
              <a:tabLst>
                <a:tab pos="583565" algn="l"/>
                <a:tab pos="584200" algn="l"/>
              </a:tabLst>
            </a:pPr>
            <a:r>
              <a:rPr sz="2400" u="heavy" spc="-5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Lokacija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: </a:t>
            </a:r>
            <a:r>
              <a:rPr lang="en-US" sz="2400" spc="-10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Kruševac</a:t>
            </a:r>
            <a:r>
              <a:rPr sz="2400" spc="-10" dirty="0" smtClean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lang="en-US" sz="2400" spc="-1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spc="-10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Ćirila</a:t>
            </a:r>
            <a:r>
              <a:rPr lang="en-US"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spc="-10" dirty="0" smtClean="0">
                <a:solidFill>
                  <a:srgbClr val="FFFFFF"/>
                </a:solidFill>
                <a:latin typeface="Times New Roman"/>
                <a:cs typeface="Times New Roman"/>
              </a:rPr>
              <a:t>i </a:t>
            </a:r>
            <a:r>
              <a:rPr lang="en-US" sz="2400" spc="-10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Metodija</a:t>
            </a:r>
            <a:r>
              <a:rPr lang="en-US"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spc="-10" dirty="0" smtClean="0">
                <a:solidFill>
                  <a:srgbClr val="FFFFFF"/>
                </a:solidFill>
                <a:latin typeface="Times New Roman"/>
                <a:cs typeface="Times New Roman"/>
              </a:rPr>
              <a:t>; </a:t>
            </a:r>
            <a:r>
              <a:rPr lang="en-US" sz="2400" spc="-10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tj</a:t>
            </a:r>
            <a:r>
              <a:rPr lang="en-US" sz="2400" spc="-10" dirty="0" smtClean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lang="en-US" sz="2400" spc="-10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Hemijsko-tehnološka</a:t>
            </a:r>
            <a:r>
              <a:rPr lang="en-US" sz="2400" spc="-1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en-US" sz="2400" spc="-10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škola</a:t>
            </a:r>
            <a:endParaRPr lang="en-US" sz="2400" spc="-10" dirty="0" smtClean="0">
              <a:solidFill>
                <a:srgbClr val="FFFFFF"/>
              </a:solidFill>
              <a:latin typeface="Times New Roman"/>
              <a:cs typeface="Times New Roman"/>
            </a:endParaRPr>
          </a:p>
          <a:p>
            <a:pPr marL="425450" indent="-342900">
              <a:lnSpc>
                <a:spcPts val="3975"/>
              </a:lnSpc>
              <a:buFont typeface="Wingdings" panose="05000000000000000000" pitchFamily="2" charset="2"/>
              <a:buChar char="§"/>
              <a:tabLst>
                <a:tab pos="583565" algn="l"/>
                <a:tab pos="584200" algn="l"/>
              </a:tabLst>
            </a:pPr>
            <a:r>
              <a:rPr sz="2400" u="heavy" spc="-10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Opis</a:t>
            </a:r>
            <a:r>
              <a:rPr sz="2400" u="heavy" spc="-10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usluge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: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Služenje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toplih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i </a:t>
            </a:r>
            <a:r>
              <a:rPr sz="2400" dirty="0" err="1">
                <a:solidFill>
                  <a:srgbClr val="FFFFFF"/>
                </a:solidFill>
                <a:latin typeface="Times New Roman"/>
                <a:cs typeface="Times New Roman"/>
              </a:rPr>
              <a:t>hladnih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9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napitaka</a:t>
            </a:r>
            <a:r>
              <a:rPr lang="en-US" sz="24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;</a:t>
            </a:r>
            <a:endParaRPr lang="en-US" sz="2400" dirty="0">
              <a:latin typeface="Times New Roman"/>
              <a:cs typeface="Times New Roman"/>
            </a:endParaRPr>
          </a:p>
          <a:p>
            <a:pPr marL="425450" indent="-342900">
              <a:lnSpc>
                <a:spcPts val="3975"/>
              </a:lnSpc>
              <a:buFont typeface="Wingdings" panose="05000000000000000000" pitchFamily="2" charset="2"/>
              <a:buChar char="§"/>
              <a:tabLst>
                <a:tab pos="583565" algn="l"/>
                <a:tab pos="584200" algn="l"/>
              </a:tabLst>
            </a:pPr>
            <a:r>
              <a:rPr sz="2400" u="heavy" spc="-5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Šta</a:t>
            </a:r>
            <a:r>
              <a:rPr sz="2400" u="heavy" spc="-15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nas</a:t>
            </a:r>
            <a:r>
              <a:rPr sz="2400" u="heavy" spc="-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razlikuje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5" dirty="0" err="1">
                <a:solidFill>
                  <a:srgbClr val="FFFFFF"/>
                </a:solidFill>
                <a:latin typeface="Times New Roman"/>
                <a:cs typeface="Times New Roman"/>
              </a:rPr>
              <a:t>Neuobičajen</a:t>
            </a:r>
            <a:r>
              <a:rPr sz="24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način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sz="2400" spc="-5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serviranja</a:t>
            </a:r>
            <a:r>
              <a:rPr sz="2400" spc="-5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proizvoda u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laboratorijskom </a:t>
            </a:r>
            <a:r>
              <a:rPr sz="2400" spc="-9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posuđu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2000" y="762000"/>
            <a:ext cx="6781800" cy="4273991"/>
          </a:xfrm>
          <a:prstGeom prst="rect">
            <a:avLst/>
          </a:prstGeom>
        </p:spPr>
        <p:txBody>
          <a:bodyPr vert="horz" wrap="square" lIns="0" tIns="107315" rIns="0" bIns="0" rtlCol="0">
            <a:spAutoFit/>
          </a:bodyPr>
          <a:lstStyle/>
          <a:p>
            <a:pPr marL="114300" marR="635635" algn="ctr">
              <a:lnSpc>
                <a:spcPct val="90900"/>
              </a:lnSpc>
              <a:spcBef>
                <a:spcPts val="1005"/>
              </a:spcBef>
            </a:pPr>
            <a:r>
              <a:rPr lang="en-US" sz="35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Vizija</a:t>
            </a:r>
            <a:r>
              <a:rPr lang="en-US" sz="35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kafića</a:t>
            </a:r>
            <a:endParaRPr lang="en-US" sz="3500" spc="-5" dirty="0" smtClean="0">
              <a:solidFill>
                <a:srgbClr val="1E4E7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marR="635635" algn="ctr">
              <a:lnSpc>
                <a:spcPct val="90900"/>
              </a:lnSpc>
              <a:spcBef>
                <a:spcPts val="1005"/>
              </a:spcBef>
            </a:pPr>
            <a:endParaRPr lang="en-US" sz="2400" spc="-5" dirty="0" smtClean="0">
              <a:solidFill>
                <a:srgbClr val="1E4E78"/>
              </a:solidFill>
              <a:latin typeface="Tahoma"/>
              <a:cs typeface="Tahoma"/>
            </a:endParaRPr>
          </a:p>
          <a:p>
            <a:pPr marL="114300" marR="635635">
              <a:spcBef>
                <a:spcPts val="1005"/>
              </a:spcBef>
            </a:pP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Naša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vizija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da 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gradu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budemo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upečatljivi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ambijentom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uslugom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Želimo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mušterijama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približimo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duh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laboratorije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da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upoznamo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laboratorijskim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priborom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posuđem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naša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glavna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73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odlika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marR="5080">
              <a:spcBef>
                <a:spcPts val="990"/>
              </a:spcBef>
            </a:pP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Naša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misija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da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potrošačima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pružimo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najbolji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cene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00" spc="-73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kvaliteta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predstavimo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nešto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sada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nisu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videli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probali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0" y="1066800"/>
            <a:ext cx="3071610" cy="54864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2400" y="228600"/>
            <a:ext cx="8094498" cy="2080954"/>
          </a:xfrm>
          <a:prstGeom prst="rect">
            <a:avLst/>
          </a:prstGeom>
        </p:spPr>
        <p:txBody>
          <a:bodyPr vert="horz" wrap="square" lIns="0" tIns="10731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845"/>
              </a:spcBef>
            </a:pPr>
            <a:r>
              <a:rPr sz="2400" spc="-40" dirty="0" smtClean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NAŠI</a:t>
            </a:r>
            <a:r>
              <a:rPr sz="2400" spc="-3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CILJEVI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spc="-5" dirty="0">
              <a:solidFill>
                <a:srgbClr val="1E4E7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845"/>
              </a:spcBef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indent="-183515">
              <a:lnSpc>
                <a:spcPct val="100000"/>
              </a:lnSpc>
              <a:spcBef>
                <a:spcPts val="745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Kratkoročni:</a:t>
            </a:r>
            <a:r>
              <a:rPr sz="2400" spc="-3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sz="2400" spc="-2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zadobijemo</a:t>
            </a:r>
            <a:r>
              <a:rPr sz="2400" spc="-2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poverenje</a:t>
            </a:r>
            <a:r>
              <a:rPr sz="2400" spc="-2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potrošača</a:t>
            </a:r>
            <a:r>
              <a:rPr lang="en-US"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marR="5080" indent="-183515">
              <a:lnSpc>
                <a:spcPct val="90700"/>
              </a:lnSpc>
              <a:buFont typeface="Arial MT"/>
              <a:buChar char="•"/>
              <a:tabLst>
                <a:tab pos="241300" algn="l"/>
              </a:tabLst>
            </a:pP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Dugoročni: 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postanemo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konkurencija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kafićima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blizini</a:t>
            </a:r>
            <a:r>
              <a:rPr lang="en-US"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naše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škole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3048000"/>
            <a:ext cx="3644962" cy="331114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48600" y="3048000"/>
            <a:ext cx="3479904" cy="33111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6822" y="274047"/>
            <a:ext cx="523557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73045" algn="l"/>
              </a:tabLst>
            </a:pPr>
            <a:r>
              <a:rPr b="0" u="heavy" spc="-5" dirty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/>
                <a:cs typeface="Times New Roman"/>
              </a:rPr>
              <a:t>ANALIZ</a:t>
            </a:r>
            <a:r>
              <a:rPr b="0" u="heavy" dirty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/>
                <a:cs typeface="Times New Roman"/>
              </a:rPr>
              <a:t>A	</a:t>
            </a:r>
            <a:r>
              <a:rPr b="0" u="heavy" spc="-5" dirty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/>
                <a:cs typeface="Times New Roman"/>
              </a:rPr>
              <a:t>TRŽIŠTA: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1715" y="1013296"/>
            <a:ext cx="8150225" cy="388683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241300" marR="180975" indent="-184150" algn="just">
              <a:lnSpc>
                <a:spcPts val="2630"/>
              </a:lnSpc>
              <a:spcBef>
                <a:spcPts val="395"/>
              </a:spcBef>
              <a:buFont typeface="Lucida Sans Unicode"/>
              <a:buChar char="▪"/>
              <a:tabLst>
                <a:tab pos="241300" algn="l"/>
              </a:tabLst>
            </a:pP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Ispitivanjem naših mušterija, kao </a:t>
            </a:r>
            <a:r>
              <a:rPr sz="2400" dirty="0">
                <a:solidFill>
                  <a:srgbClr val="1E4E78"/>
                </a:solidFill>
                <a:latin typeface="Tahoma"/>
                <a:cs typeface="Tahoma"/>
              </a:rPr>
              <a:t>i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anketiranjem slučajnih </a:t>
            </a:r>
            <a:r>
              <a:rPr sz="2400" spc="-735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prolaznika došli smo do sledećih podataka </a:t>
            </a:r>
            <a:r>
              <a:rPr sz="2400" dirty="0">
                <a:solidFill>
                  <a:srgbClr val="1E4E78"/>
                </a:solidFill>
                <a:latin typeface="Tahoma"/>
                <a:cs typeface="Tahoma"/>
              </a:rPr>
              <a:t>o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prodaji naših </a:t>
            </a:r>
            <a:r>
              <a:rPr sz="2400" spc="-735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proizvoda:</a:t>
            </a:r>
            <a:endParaRPr sz="24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sz="2400" b="1" spc="-5" dirty="0">
                <a:solidFill>
                  <a:srgbClr val="1E4E78"/>
                </a:solidFill>
                <a:latin typeface="Tahoma"/>
                <a:cs typeface="Tahoma"/>
              </a:rPr>
              <a:t>60%</a:t>
            </a:r>
            <a:r>
              <a:rPr sz="2400" b="1" spc="35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Proizvodi</a:t>
            </a:r>
            <a:r>
              <a:rPr sz="2400" spc="-10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na</a:t>
            </a:r>
            <a:r>
              <a:rPr sz="2400" spc="-15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bazi</a:t>
            </a:r>
            <a:r>
              <a:rPr sz="2400" spc="-10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kofeina</a:t>
            </a:r>
            <a:r>
              <a:rPr sz="2400" spc="-15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(kafa,</a:t>
            </a:r>
            <a:r>
              <a:rPr sz="2400" spc="-15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espresso,</a:t>
            </a:r>
            <a:r>
              <a:rPr sz="2400" spc="-15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nes</a:t>
            </a:r>
            <a:r>
              <a:rPr sz="2400" spc="-10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kafa...);</a:t>
            </a:r>
            <a:endParaRPr sz="24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b="1" spc="-5" dirty="0">
                <a:solidFill>
                  <a:srgbClr val="1E4E78"/>
                </a:solidFill>
                <a:latin typeface="Tahoma"/>
                <a:cs typeface="Tahoma"/>
              </a:rPr>
              <a:t>29%</a:t>
            </a:r>
            <a:r>
              <a:rPr sz="2400" b="1" spc="30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Bezalkoholna</a:t>
            </a:r>
            <a:r>
              <a:rPr sz="2400" spc="-15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pića</a:t>
            </a:r>
            <a:r>
              <a:rPr sz="2400" spc="-20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(sokovi,</a:t>
            </a:r>
            <a:r>
              <a:rPr sz="2400" spc="-20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čajevi,</a:t>
            </a:r>
            <a:r>
              <a:rPr sz="2400" spc="-20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šejkovi...);</a:t>
            </a:r>
            <a:endParaRPr sz="24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b="1" spc="-5" dirty="0">
                <a:solidFill>
                  <a:srgbClr val="1E4E78"/>
                </a:solidFill>
                <a:latin typeface="Tahoma"/>
                <a:cs typeface="Tahoma"/>
              </a:rPr>
              <a:t>11%</a:t>
            </a:r>
            <a:r>
              <a:rPr sz="2400" b="1" spc="15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Alkoholna</a:t>
            </a:r>
            <a:r>
              <a:rPr sz="2400" spc="-35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pića.</a:t>
            </a:r>
            <a:endParaRPr sz="2400" dirty="0">
              <a:latin typeface="Tahoma"/>
              <a:cs typeface="Tahoma"/>
            </a:endParaRPr>
          </a:p>
          <a:p>
            <a:pPr marL="241300" marR="229870" indent="-184150">
              <a:lnSpc>
                <a:spcPct val="90900"/>
              </a:lnSpc>
              <a:spcBef>
                <a:spcPts val="980"/>
              </a:spcBef>
              <a:buFont typeface="Lucida Sans Unicode"/>
              <a:buChar char="▪"/>
              <a:tabLst>
                <a:tab pos="241300" algn="l"/>
              </a:tabLst>
            </a:pP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Naše mušterije su potvrdile dobar odnos cene </a:t>
            </a:r>
            <a:r>
              <a:rPr sz="2400" dirty="0">
                <a:solidFill>
                  <a:srgbClr val="1E4E78"/>
                </a:solidFill>
                <a:latin typeface="Tahoma"/>
                <a:cs typeface="Tahoma"/>
              </a:rPr>
              <a:t>i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kvaliteta. </a:t>
            </a:r>
            <a:r>
              <a:rPr sz="2400" spc="-735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Rezultati anketa </a:t>
            </a:r>
            <a:r>
              <a:rPr sz="2400" dirty="0">
                <a:solidFill>
                  <a:srgbClr val="1E4E78"/>
                </a:solidFill>
                <a:latin typeface="Tahoma"/>
                <a:cs typeface="Tahoma"/>
              </a:rPr>
              <a:t>i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upitnika pokazuju da mušterije kod nas </a:t>
            </a:r>
            <a:r>
              <a:rPr sz="2400" spc="-735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dolaze 4-5 puta nedeljno, dok veoma mali broj uzima </a:t>
            </a:r>
            <a:r>
              <a:rPr sz="2400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proizvode</a:t>
            </a:r>
            <a:r>
              <a:rPr sz="2400" spc="-10" dirty="0">
                <a:solidFill>
                  <a:srgbClr val="1E4E78"/>
                </a:solidFill>
                <a:latin typeface="Tahoma"/>
                <a:cs typeface="Tahoma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ahoma"/>
                <a:cs typeface="Tahoma"/>
              </a:rPr>
              <a:t>za poneti.</a:t>
            </a:r>
            <a:endParaRPr sz="2400" dirty="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69524" y="0"/>
            <a:ext cx="2922475" cy="685799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3028" y="4391334"/>
            <a:ext cx="7590300" cy="2466665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81000"/>
            <a:ext cx="719391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73045" algn="l"/>
              </a:tabLst>
            </a:pPr>
            <a:r>
              <a:rPr sz="3600" b="0" u="heavy" spc="-5" dirty="0" smtClean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/>
                <a:cs typeface="Times New Roman"/>
              </a:rPr>
              <a:t>ANALIZA</a:t>
            </a:r>
            <a:r>
              <a:rPr lang="en-US" sz="3600" b="0" u="heavy" spc="-5" dirty="0" smtClean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600" b="0" u="heavy" spc="-5" dirty="0" smtClean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/>
                <a:cs typeface="Times New Roman"/>
              </a:rPr>
              <a:t>KONKURENCIJE</a:t>
            </a:r>
            <a:r>
              <a:rPr sz="3600" b="0" u="heavy" spc="-5" dirty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4800" y="1295400"/>
            <a:ext cx="8485505" cy="3389133"/>
          </a:xfrm>
          <a:prstGeom prst="rect">
            <a:avLst/>
          </a:prstGeom>
        </p:spPr>
        <p:txBody>
          <a:bodyPr vert="horz" wrap="square" lIns="0" tIns="107315" rIns="0" bIns="0" rtlCol="0">
            <a:spAutoFit/>
          </a:bodyPr>
          <a:lstStyle/>
          <a:p>
            <a:pPr marL="241300" indent="-184150">
              <a:lnSpc>
                <a:spcPct val="100000"/>
              </a:lnSpc>
              <a:spcBef>
                <a:spcPts val="845"/>
              </a:spcBef>
              <a:buFont typeface="Lucida Sans Unicode"/>
              <a:buChar char="▪"/>
              <a:tabLst>
                <a:tab pos="241300" algn="l"/>
              </a:tabLst>
            </a:pP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Naša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glavna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konkurencija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10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kafići</a:t>
            </a:r>
            <a:r>
              <a:rPr lang="en-US" sz="2400" spc="-1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Moj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svet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„ </a:t>
            </a:r>
            <a:r>
              <a:rPr lang="en-US" sz="2400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Positivo</a:t>
            </a:r>
            <a:r>
              <a:rPr lang="en-US"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bar” ; </a:t>
            </a:r>
            <a:r>
              <a:rPr lang="en-US" sz="2400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nji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hove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prednosti su poverenje stalnih mušterija, dugogodišnje </a:t>
            </a:r>
            <a:r>
              <a:rPr sz="2400" spc="-73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iskustvo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ugostiteljskom radu,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lokacija.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9690" indent="-342900">
              <a:lnSpc>
                <a:spcPts val="2600"/>
              </a:lnSpc>
              <a:spcBef>
                <a:spcPts val="1025"/>
              </a:spcBef>
              <a:buFont typeface="Wingdings" panose="05000000000000000000" pitchFamily="2" charset="2"/>
              <a:buChar char="§"/>
            </a:pP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Njihove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slabosti su loš odnos cene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kvaliteta kao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loš enterijer </a:t>
            </a:r>
            <a:r>
              <a:rPr sz="2400" spc="-73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pogledu neudobnog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nameštaja.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1300" marR="193675" indent="-184150">
              <a:lnSpc>
                <a:spcPct val="90700"/>
              </a:lnSpc>
              <a:buFont typeface="Lucida Sans Unicode"/>
              <a:buChar char="▪"/>
              <a:tabLst>
                <a:tab pos="241300" algn="l"/>
              </a:tabLst>
            </a:pP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Naša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strategija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Iskoristiti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njihove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slabosti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mane,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uvođenje</a:t>
            </a:r>
            <a:r>
              <a:rPr lang="en-US"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73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novih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proizvoda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moderniji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enterijer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samog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lokala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uvođenje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73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inovacija</a:t>
            </a:r>
            <a:r>
              <a:rPr sz="2400" spc="-1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sz="2400" spc="-1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pr.</a:t>
            </a:r>
            <a:r>
              <a:rPr sz="2400" spc="-1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jednom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mesečno</a:t>
            </a:r>
            <a:r>
              <a:rPr sz="2400" spc="-1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„Happy</a:t>
            </a:r>
            <a:r>
              <a:rPr sz="2400" spc="-10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hour“).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69524" y="0"/>
            <a:ext cx="2922475" cy="6857999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1519" y="1143000"/>
            <a:ext cx="8341995" cy="1384353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96850" marR="5080" indent="-196850">
              <a:lnSpc>
                <a:spcPts val="2630"/>
              </a:lnSpc>
              <a:spcBef>
                <a:spcPts val="395"/>
              </a:spcBef>
              <a:buFont typeface="Lucida Sans Unicode"/>
              <a:buChar char="▪"/>
              <a:tabLst>
                <a:tab pos="196850" algn="l"/>
              </a:tabLst>
            </a:pP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pogledu interesovanja </a:t>
            </a:r>
            <a:r>
              <a:rPr sz="2400" spc="-5" dirty="0" err="1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naša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ciljna grupa su učenici </a:t>
            </a:r>
            <a:r>
              <a:rPr sz="2400" spc="-5" dirty="0" err="1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srednje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73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Hemijsko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tehnološke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škole</a:t>
            </a:r>
            <a:r>
              <a:rPr lang="en-US"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njeni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zaposleni,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 usputni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prolaznici,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ljubitelji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prijatnog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ambijenta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stalnih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inovacija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58200" y="1143000"/>
            <a:ext cx="3176336" cy="484872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6919" y="2743200"/>
            <a:ext cx="6387657" cy="3248524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3200" y="220066"/>
            <a:ext cx="350202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600" b="0" u="heavy" spc="-5" dirty="0">
                <a:solidFill>
                  <a:srgbClr val="1E4E78"/>
                </a:solidFill>
                <a:uFill>
                  <a:solidFill>
                    <a:srgbClr val="1E4E78"/>
                  </a:solidFill>
                </a:uFill>
                <a:latin typeface="Times New Roman"/>
                <a:cs typeface="Times New Roman"/>
              </a:rPr>
              <a:t>ASORTIMAN: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025" y="946855"/>
            <a:ext cx="3935095" cy="2314095"/>
          </a:xfrm>
          <a:prstGeom prst="rect">
            <a:avLst/>
          </a:prstGeom>
        </p:spPr>
        <p:txBody>
          <a:bodyPr vert="horz" wrap="square" lIns="0" tIns="1073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5"/>
              </a:spcBef>
            </a:pP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TOPLI</a:t>
            </a:r>
            <a:r>
              <a:rPr sz="2400" spc="-6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NAPICI: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6400" indent="-342900">
              <a:lnSpc>
                <a:spcPct val="100000"/>
              </a:lnSpc>
              <a:spcBef>
                <a:spcPts val="720"/>
              </a:spcBef>
              <a:buFont typeface="Wingdings" panose="05000000000000000000" pitchFamily="2" charset="2"/>
              <a:buChar char="v"/>
              <a:tabLst>
                <a:tab pos="241300" algn="l"/>
              </a:tabLst>
            </a:pP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Čajevi</a:t>
            </a:r>
            <a:r>
              <a:rPr sz="2400" spc="-3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(više</a:t>
            </a:r>
            <a:r>
              <a:rPr sz="2400" spc="-4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ukusa)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6400" indent="-342900">
              <a:lnSpc>
                <a:spcPct val="100000"/>
              </a:lnSpc>
              <a:spcBef>
                <a:spcPts val="720"/>
              </a:spcBef>
              <a:buFont typeface="Wingdings" panose="05000000000000000000" pitchFamily="2" charset="2"/>
              <a:buChar char="v"/>
              <a:tabLst>
                <a:tab pos="241300" algn="l"/>
              </a:tabLst>
            </a:pP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Espresso</a:t>
            </a:r>
            <a:r>
              <a:rPr sz="2400" spc="-3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(sa</a:t>
            </a:r>
            <a:r>
              <a:rPr sz="2400" spc="-3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mlekom</a:t>
            </a:r>
            <a:r>
              <a:rPr sz="2400" spc="-3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2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bez)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6400" indent="-342900">
              <a:lnSpc>
                <a:spcPct val="100000"/>
              </a:lnSpc>
              <a:spcBef>
                <a:spcPts val="745"/>
              </a:spcBef>
              <a:buFont typeface="Wingdings" panose="05000000000000000000" pitchFamily="2" charset="2"/>
              <a:buChar char="v"/>
              <a:tabLst>
                <a:tab pos="241300" algn="l"/>
              </a:tabLst>
            </a:pPr>
            <a:r>
              <a:rPr lang="en-US"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Domaća</a:t>
            </a:r>
            <a:r>
              <a:rPr lang="en-US" sz="2400" spc="-5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kafa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6400" indent="-342900">
              <a:lnSpc>
                <a:spcPct val="100000"/>
              </a:lnSpc>
              <a:spcBef>
                <a:spcPts val="720"/>
              </a:spcBef>
              <a:buFont typeface="Wingdings" panose="05000000000000000000" pitchFamily="2" charset="2"/>
              <a:buChar char="v"/>
              <a:tabLst>
                <a:tab pos="241300" algn="l"/>
              </a:tabLst>
            </a:pP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</a:t>
            </a:r>
            <a:r>
              <a:rPr sz="2400" spc="-5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kafa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025" y="3665576"/>
            <a:ext cx="3989070" cy="2769988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BEZALKOHOLNA</a:t>
            </a:r>
            <a:r>
              <a:rPr sz="2400" spc="-5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PIĆA: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-Negazirani</a:t>
            </a:r>
            <a:r>
              <a:rPr sz="2400" spc="-3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2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gazirani</a:t>
            </a:r>
            <a:r>
              <a:rPr sz="2400" spc="-3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sokovi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-Sokovi</a:t>
            </a:r>
            <a:r>
              <a:rPr sz="2400" spc="-3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sz="2400" spc="-3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ceđenog</a:t>
            </a:r>
            <a:r>
              <a:rPr sz="2400" spc="-2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voća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-Voda</a:t>
            </a:r>
            <a:r>
              <a:rPr sz="2400" spc="-3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(negazirana</a:t>
            </a:r>
            <a:r>
              <a:rPr sz="2400" spc="-4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3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gazirana)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-Cedevita</a:t>
            </a:r>
            <a:r>
              <a:rPr sz="2400" spc="-3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(više</a:t>
            </a:r>
            <a:r>
              <a:rPr sz="2400" spc="-4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ukusa)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-Mleko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72400" y="967637"/>
            <a:ext cx="2590800" cy="5486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715" y="1010641"/>
            <a:ext cx="7956550" cy="4503669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95580" marR="5080" indent="-183515">
              <a:lnSpc>
                <a:spcPts val="2630"/>
              </a:lnSpc>
              <a:spcBef>
                <a:spcPts val="395"/>
              </a:spcBef>
              <a:buFont typeface="Arial"/>
              <a:buChar char="•"/>
              <a:tabLst>
                <a:tab pos="196215" algn="l"/>
              </a:tabLst>
            </a:pPr>
            <a:r>
              <a:rPr sz="2400" b="1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PROIZVOD-</a:t>
            </a:r>
            <a:r>
              <a:rPr sz="2400" b="1" spc="4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Naši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proizvodi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veoma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visokog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kvaliteta,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formirani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skladu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potrebama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očekivanjima</a:t>
            </a:r>
            <a:r>
              <a:rPr sz="2400" spc="-2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tržišta.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1E4E78"/>
              </a:buClr>
              <a:buFont typeface="Arial"/>
              <a:buChar char="•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5580" marR="558165" indent="-183515">
              <a:lnSpc>
                <a:spcPts val="2600"/>
              </a:lnSpc>
              <a:buFont typeface="Arial"/>
              <a:buChar char="•"/>
              <a:tabLst>
                <a:tab pos="196215" algn="l"/>
              </a:tabLst>
            </a:pPr>
            <a:r>
              <a:rPr sz="2400" b="1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CENA-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Naše cene su formirane na osnovu mišljenja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potrošača,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sz="2400" spc="-2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kvaliteta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samih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proizvoda.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E4E78"/>
              </a:buClr>
              <a:buFont typeface="Arial"/>
              <a:buChar char="•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5580" marR="378460" indent="-183515">
              <a:lnSpc>
                <a:spcPts val="2600"/>
              </a:lnSpc>
              <a:buFont typeface="Arial"/>
              <a:buChar char="•"/>
              <a:tabLst>
                <a:tab pos="196215" algn="l"/>
              </a:tabLst>
            </a:pPr>
            <a:r>
              <a:rPr sz="2400" b="1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DISTRIBUCIJA-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Obavlja se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našem lokalu od strane </a:t>
            </a:r>
            <a:r>
              <a:rPr sz="2400" spc="-73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obučenih</a:t>
            </a:r>
            <a:r>
              <a:rPr sz="2400" spc="-1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lica.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E4E78"/>
              </a:buClr>
              <a:buFont typeface="Arial"/>
              <a:buChar char="•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95580" marR="366395" indent="-183515">
              <a:lnSpc>
                <a:spcPct val="90900"/>
              </a:lnSpc>
              <a:buFont typeface="Arial"/>
              <a:buChar char="•"/>
              <a:tabLst>
                <a:tab pos="196215" algn="l"/>
              </a:tabLst>
            </a:pPr>
            <a:r>
              <a:rPr sz="2400" b="1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PROMOCIJA-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Vršićemo promociju putem društvenih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mreža (Facebook, Instagram, Snapchat...), putem </a:t>
            </a:r>
            <a:r>
              <a:rPr sz="240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reklamnog materijala (flajeri, plakati...), promocija pića </a:t>
            </a:r>
            <a:r>
              <a:rPr sz="2400" spc="-73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javnim</a:t>
            </a:r>
            <a:r>
              <a:rPr sz="2400" spc="-10" dirty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 err="1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manifestacijama</a:t>
            </a:r>
            <a:r>
              <a:rPr lang="en-US" sz="2400" spc="-5" dirty="0" smtClean="0">
                <a:solidFill>
                  <a:srgbClr val="1E4E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34377" y="609599"/>
            <a:ext cx="3857623" cy="5562601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941</Words>
  <Application>Microsoft Office PowerPoint</Application>
  <PresentationFormat>Custom</PresentationFormat>
  <Paragraphs>137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Lab Caffe</vt:lpstr>
      <vt:lpstr>PowerPoint Presentation</vt:lpstr>
      <vt:lpstr>PowerPoint Presentation</vt:lpstr>
      <vt:lpstr>PowerPoint Presentation</vt:lpstr>
      <vt:lpstr>ANALIZA TRŽIŠTA:</vt:lpstr>
      <vt:lpstr>ANALIZA KONKURENCIJE:</vt:lpstr>
      <vt:lpstr>PowerPoint Presentation</vt:lpstr>
      <vt:lpstr>ASORTIMAN:</vt:lpstr>
      <vt:lpstr>PowerPoint Presentation</vt:lpstr>
      <vt:lpstr>PowerPoint Presentation</vt:lpstr>
      <vt:lpstr>INOVACIJE:</vt:lpstr>
      <vt:lpstr>PowerPoint Presentation</vt:lpstr>
      <vt:lpstr>Plan Prodaje</vt:lpstr>
      <vt:lpstr>Plan isplate zarada</vt:lpstr>
      <vt:lpstr>Bilans stanja</vt:lpstr>
      <vt:lpstr>Bilans uspeha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Caffe</dc:title>
  <dc:creator>Lidija</dc:creator>
  <cp:lastModifiedBy>Lidija</cp:lastModifiedBy>
  <cp:revision>14</cp:revision>
  <dcterms:created xsi:type="dcterms:W3CDTF">2023-05-07T16:08:38Z</dcterms:created>
  <dcterms:modified xsi:type="dcterms:W3CDTF">2023-06-18T12:47:07Z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