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206" y="1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799629-F0DE-4217-AAC1-025F8C046975}" type="datetimeFigureOut">
              <a:rPr lang="en-US" smtClean="0"/>
              <a:t>6/18/2023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0FA8B6-04A5-419A-A1BD-F5BADE96159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799629-F0DE-4217-AAC1-025F8C046975}" type="datetimeFigureOut">
              <a:rPr lang="en-US" smtClean="0"/>
              <a:t>6/18/2023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0FA8B6-04A5-419A-A1BD-F5BADE96159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799629-F0DE-4217-AAC1-025F8C046975}" type="datetimeFigureOut">
              <a:rPr lang="en-US" smtClean="0"/>
              <a:t>6/18/2023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0FA8B6-04A5-419A-A1BD-F5BADE96159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799629-F0DE-4217-AAC1-025F8C046975}" type="datetimeFigureOut">
              <a:rPr lang="en-US" smtClean="0"/>
              <a:t>6/18/2023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0FA8B6-04A5-419A-A1BD-F5BADE96159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799629-F0DE-4217-AAC1-025F8C046975}" type="datetimeFigureOut">
              <a:rPr lang="en-US" smtClean="0"/>
              <a:t>6/18/2023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0FA8B6-04A5-419A-A1BD-F5BADE96159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799629-F0DE-4217-AAC1-025F8C046975}" type="datetimeFigureOut">
              <a:rPr lang="en-US" smtClean="0"/>
              <a:t>6/18/2023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0FA8B6-04A5-419A-A1BD-F5BADE96159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799629-F0DE-4217-AAC1-025F8C046975}" type="datetimeFigureOut">
              <a:rPr lang="en-US" smtClean="0"/>
              <a:t>6/18/2023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0FA8B6-04A5-419A-A1BD-F5BADE96159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799629-F0DE-4217-AAC1-025F8C046975}" type="datetimeFigureOut">
              <a:rPr lang="en-US" smtClean="0"/>
              <a:t>6/18/2023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0FA8B6-04A5-419A-A1BD-F5BADE96159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799629-F0DE-4217-AAC1-025F8C046975}" type="datetimeFigureOut">
              <a:rPr lang="en-US" smtClean="0"/>
              <a:t>6/18/2023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0FA8B6-04A5-419A-A1BD-F5BADE96159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799629-F0DE-4217-AAC1-025F8C046975}" type="datetimeFigureOut">
              <a:rPr lang="en-US" smtClean="0"/>
              <a:t>6/18/2023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0FA8B6-04A5-419A-A1BD-F5BADE96159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799629-F0DE-4217-AAC1-025F8C046975}" type="datetimeFigureOut">
              <a:rPr lang="en-US" smtClean="0"/>
              <a:t>6/18/2023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0FA8B6-04A5-419A-A1BD-F5BADE96159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799629-F0DE-4217-AAC1-025F8C046975}" type="datetimeFigureOut">
              <a:rPr lang="en-US" smtClean="0"/>
              <a:t>6/18/2023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0FA8B6-04A5-419A-A1BD-F5BADE961590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14348" y="2000240"/>
            <a:ext cx="7772400" cy="1470025"/>
          </a:xfrm>
        </p:spPr>
        <p:txBody>
          <a:bodyPr/>
          <a:lstStyle/>
          <a:p>
            <a:r>
              <a:rPr lang="sr-Latn-RS" b="1" smtClean="0"/>
              <a:t>Uzroci i vrste opasnosti u pogonima i laboratorijama</a:t>
            </a:r>
            <a:endParaRPr lang="en-US" b="1"/>
          </a:p>
        </p:txBody>
      </p:sp>
      <p:pic>
        <p:nvPicPr>
          <p:cNvPr id="4" name="Picture 3" descr="opasnost.jpg"/>
          <p:cNvPicPr>
            <a:picLocks noChangeAspect="1"/>
          </p:cNvPicPr>
          <p:nvPr/>
        </p:nvPicPr>
        <p:blipFill>
          <a:blip r:embed="rId2"/>
          <a:srcRect l="20882" t="5208" r="20882" b="39964"/>
          <a:stretch>
            <a:fillRect/>
          </a:stretch>
        </p:blipFill>
        <p:spPr>
          <a:xfrm>
            <a:off x="2143108" y="3643314"/>
            <a:ext cx="1976164" cy="1857388"/>
          </a:xfrm>
          <a:prstGeom prst="rect">
            <a:avLst/>
          </a:prstGeom>
        </p:spPr>
      </p:pic>
      <p:pic>
        <p:nvPicPr>
          <p:cNvPr id="5" name="Picture 4" descr="opasnost2.jpg"/>
          <p:cNvPicPr>
            <a:picLocks noChangeAspect="1"/>
          </p:cNvPicPr>
          <p:nvPr/>
        </p:nvPicPr>
        <p:blipFill>
          <a:blip r:embed="rId3"/>
          <a:srcRect l="20882" t="5208" r="21922" b="40204"/>
          <a:stretch>
            <a:fillRect/>
          </a:stretch>
        </p:blipFill>
        <p:spPr>
          <a:xfrm>
            <a:off x="5072066" y="3571876"/>
            <a:ext cx="2024364" cy="1928826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b="1" smtClean="0"/>
              <a:t>Izvori opasnosti od povreda</a:t>
            </a:r>
            <a:endParaRPr lang="en-US" b="1"/>
          </a:p>
        </p:txBody>
      </p:sp>
      <p:sp>
        <p:nvSpPr>
          <p:cNvPr id="4" name="TextBox 3"/>
          <p:cNvSpPr txBox="1"/>
          <p:nvPr/>
        </p:nvSpPr>
        <p:spPr>
          <a:xfrm>
            <a:off x="3643306" y="1643050"/>
            <a:ext cx="2000264" cy="430887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sr-Latn-RS" sz="2200" smtClean="0"/>
              <a:t>Izvori opasnosti</a:t>
            </a:r>
            <a:endParaRPr lang="en-US" sz="2200"/>
          </a:p>
        </p:txBody>
      </p:sp>
      <p:sp>
        <p:nvSpPr>
          <p:cNvPr id="5" name="TextBox 4"/>
          <p:cNvSpPr txBox="1"/>
          <p:nvPr/>
        </p:nvSpPr>
        <p:spPr>
          <a:xfrm>
            <a:off x="2000232" y="2500306"/>
            <a:ext cx="2000264" cy="430887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sr-Latn-RS" sz="2200" smtClean="0"/>
              <a:t>Hemikalije</a:t>
            </a:r>
            <a:endParaRPr lang="en-US" sz="2200"/>
          </a:p>
        </p:txBody>
      </p:sp>
      <p:sp>
        <p:nvSpPr>
          <p:cNvPr id="6" name="TextBox 5"/>
          <p:cNvSpPr txBox="1"/>
          <p:nvPr/>
        </p:nvSpPr>
        <p:spPr>
          <a:xfrm>
            <a:off x="5357818" y="2428868"/>
            <a:ext cx="3214710" cy="769441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sr-Latn-RS" sz="2200" smtClean="0"/>
              <a:t>Uređaji, aparati, stakleno posuđe, pribor i sl</a:t>
            </a:r>
            <a:endParaRPr lang="en-US" sz="2200"/>
          </a:p>
        </p:txBody>
      </p:sp>
      <p:sp>
        <p:nvSpPr>
          <p:cNvPr id="7" name="TextBox 6"/>
          <p:cNvSpPr txBox="1"/>
          <p:nvPr/>
        </p:nvSpPr>
        <p:spPr>
          <a:xfrm>
            <a:off x="642910" y="4000504"/>
            <a:ext cx="2000264" cy="430887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sr-Latn-RS" sz="2200" smtClean="0"/>
              <a:t>Toksične</a:t>
            </a:r>
            <a:endParaRPr lang="en-US" sz="2200"/>
          </a:p>
        </p:txBody>
      </p:sp>
      <p:sp>
        <p:nvSpPr>
          <p:cNvPr id="8" name="TextBox 7"/>
          <p:cNvSpPr txBox="1"/>
          <p:nvPr/>
        </p:nvSpPr>
        <p:spPr>
          <a:xfrm>
            <a:off x="3500430" y="3786190"/>
            <a:ext cx="2000264" cy="769441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sr-Latn-RS" sz="2200" smtClean="0"/>
              <a:t>Lako zapaljive i eksplozivne</a:t>
            </a:r>
            <a:endParaRPr lang="en-US" sz="2200"/>
          </a:p>
        </p:txBody>
      </p:sp>
      <p:cxnSp>
        <p:nvCxnSpPr>
          <p:cNvPr id="10" name="Straight Connector 9"/>
          <p:cNvCxnSpPr>
            <a:stCxn id="4" idx="2"/>
            <a:endCxn id="5" idx="0"/>
          </p:cNvCxnSpPr>
          <p:nvPr/>
        </p:nvCxnSpPr>
        <p:spPr>
          <a:xfrm rot="5400000">
            <a:off x="3608717" y="1465584"/>
            <a:ext cx="426369" cy="1643074"/>
          </a:xfrm>
          <a:prstGeom prst="line">
            <a:avLst/>
          </a:prstGeom>
          <a:ln w="381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>
            <a:stCxn id="4" idx="2"/>
            <a:endCxn id="6" idx="0"/>
          </p:cNvCxnSpPr>
          <p:nvPr/>
        </p:nvCxnSpPr>
        <p:spPr>
          <a:xfrm rot="16200000" flipH="1">
            <a:off x="5626840" y="1090534"/>
            <a:ext cx="354931" cy="2321735"/>
          </a:xfrm>
          <a:prstGeom prst="line">
            <a:avLst/>
          </a:prstGeom>
          <a:ln w="381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>
            <a:endCxn id="7" idx="0"/>
          </p:cNvCxnSpPr>
          <p:nvPr/>
        </p:nvCxnSpPr>
        <p:spPr>
          <a:xfrm rot="10800000" flipV="1">
            <a:off x="1643042" y="2786058"/>
            <a:ext cx="1285884" cy="1214446"/>
          </a:xfrm>
          <a:prstGeom prst="line">
            <a:avLst/>
          </a:prstGeom>
          <a:ln w="381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>
            <a:endCxn id="8" idx="0"/>
          </p:cNvCxnSpPr>
          <p:nvPr/>
        </p:nvCxnSpPr>
        <p:spPr>
          <a:xfrm>
            <a:off x="2928926" y="2857496"/>
            <a:ext cx="1571636" cy="928694"/>
          </a:xfrm>
          <a:prstGeom prst="line">
            <a:avLst/>
          </a:prstGeom>
          <a:ln w="381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sr-Latn-RS" sz="4400" b="1" smtClean="0">
                <a:latin typeface="+mj-lt"/>
                <a:ea typeface="+mj-ea"/>
                <a:cs typeface="+mj-cs"/>
              </a:rPr>
              <a:t>Uzroci</a:t>
            </a:r>
            <a:r>
              <a:rPr kumimoji="0" lang="sr-Latn-RS" sz="44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opasnosti od povreda</a:t>
            </a:r>
            <a:endParaRPr kumimoji="0" lang="en-US" sz="4400" b="1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714348" y="1214422"/>
            <a:ext cx="7929618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sr-Latn-RS" sz="2200" smtClean="0"/>
              <a:t>Pod uzrocima povreda podrazumevaju se razlozi povređivanja i oni se mogu podeliti na:</a:t>
            </a:r>
          </a:p>
          <a:p>
            <a:pPr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sr-Latn-RS" sz="2200"/>
              <a:t> </a:t>
            </a:r>
            <a:r>
              <a:rPr lang="sr-Latn-RS" sz="2200" b="1" smtClean="0"/>
              <a:t>subjektivne fakotre </a:t>
            </a:r>
            <a:r>
              <a:rPr lang="sr-Latn-RS" sz="2200" smtClean="0"/>
              <a:t>(nedovoljno znanja za obavljanje posla, nepovoljno psihofizičko stanje i slično)</a:t>
            </a:r>
          </a:p>
          <a:p>
            <a:pPr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sr-Latn-RS" sz="2200"/>
              <a:t> </a:t>
            </a:r>
            <a:r>
              <a:rPr lang="sr-Latn-RS" sz="2200" b="1" smtClean="0"/>
              <a:t>objektivne faktore </a:t>
            </a:r>
            <a:r>
              <a:rPr lang="sr-Latn-RS" sz="2200" smtClean="0"/>
              <a:t>(uređaji i sredstva za rad i radna sredina)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42976" y="3543920"/>
            <a:ext cx="6715172" cy="28931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sr-Latn-RS" sz="2200" u="sng" smtClean="0"/>
              <a:t>Objektivni faktori </a:t>
            </a:r>
            <a:r>
              <a:rPr lang="sr-Latn-RS" sz="2200" smtClean="0"/>
              <a:t>se mogu podeliti na:</a:t>
            </a:r>
          </a:p>
          <a:p>
            <a:pPr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v"/>
            </a:pPr>
            <a:r>
              <a:rPr lang="sr-Latn-RS" sz="2200"/>
              <a:t> </a:t>
            </a:r>
            <a:r>
              <a:rPr lang="sr-Latn-RS" sz="2200" smtClean="0"/>
              <a:t>opasnost od električne energije</a:t>
            </a:r>
          </a:p>
          <a:p>
            <a:pPr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v"/>
            </a:pPr>
            <a:r>
              <a:rPr lang="sr-Latn-RS" sz="2200"/>
              <a:t> </a:t>
            </a:r>
            <a:r>
              <a:rPr lang="sr-Latn-RS" sz="2200" smtClean="0"/>
              <a:t>opasnost od požara</a:t>
            </a:r>
          </a:p>
          <a:p>
            <a:pPr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v"/>
            </a:pPr>
            <a:r>
              <a:rPr lang="sr-Latn-RS" sz="2200"/>
              <a:t> </a:t>
            </a:r>
            <a:r>
              <a:rPr lang="sr-Latn-RS" sz="2200" smtClean="0"/>
              <a:t>opasnost od mehaničkih povreda</a:t>
            </a:r>
          </a:p>
          <a:p>
            <a:pPr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v"/>
            </a:pPr>
            <a:r>
              <a:rPr lang="sr-Latn-RS" sz="2200"/>
              <a:t> </a:t>
            </a:r>
            <a:r>
              <a:rPr lang="sr-Latn-RS" sz="2200" smtClean="0"/>
              <a:t>opasnost od hemikalija</a:t>
            </a:r>
          </a:p>
          <a:p>
            <a:pPr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v"/>
            </a:pPr>
            <a:r>
              <a:rPr lang="sr-Latn-RS" sz="2200"/>
              <a:t> </a:t>
            </a:r>
            <a:r>
              <a:rPr lang="sr-Latn-RS" sz="2200" smtClean="0"/>
              <a:t>fizičke opasnosti (buka, jonizujuće zračenje)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sr-Latn-RS" sz="4400" b="1" smtClean="0">
                <a:latin typeface="+mj-lt"/>
                <a:ea typeface="+mj-ea"/>
                <a:cs typeface="+mj-cs"/>
              </a:rPr>
              <a:t>Vrste povreda</a:t>
            </a:r>
            <a:endParaRPr kumimoji="0" lang="en-US" sz="4400" b="1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714612" y="1142984"/>
            <a:ext cx="3214710" cy="430887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>
              <a:spcBef>
                <a:spcPts val="600"/>
              </a:spcBef>
              <a:spcAft>
                <a:spcPts val="600"/>
              </a:spcAft>
            </a:pPr>
            <a:r>
              <a:rPr lang="sr-Latn-RS" sz="2200" smtClean="0"/>
              <a:t>Vrste povreda</a:t>
            </a:r>
            <a:endParaRPr lang="en-US" sz="2200"/>
          </a:p>
        </p:txBody>
      </p:sp>
      <p:sp>
        <p:nvSpPr>
          <p:cNvPr id="9" name="TextBox 8"/>
          <p:cNvSpPr txBox="1"/>
          <p:nvPr/>
        </p:nvSpPr>
        <p:spPr>
          <a:xfrm>
            <a:off x="285720" y="2428868"/>
            <a:ext cx="1500198" cy="769441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>
              <a:spcBef>
                <a:spcPts val="600"/>
              </a:spcBef>
              <a:spcAft>
                <a:spcPts val="600"/>
              </a:spcAft>
            </a:pPr>
            <a:r>
              <a:rPr lang="sr-Latn-RS" sz="2200" smtClean="0"/>
              <a:t>Mehaničke povrede</a:t>
            </a:r>
            <a:endParaRPr lang="en-US" sz="2200"/>
          </a:p>
        </p:txBody>
      </p:sp>
      <p:sp>
        <p:nvSpPr>
          <p:cNvPr id="10" name="TextBox 9"/>
          <p:cNvSpPr txBox="1"/>
          <p:nvPr/>
        </p:nvSpPr>
        <p:spPr>
          <a:xfrm>
            <a:off x="2143108" y="2428868"/>
            <a:ext cx="1500198" cy="769441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>
              <a:spcBef>
                <a:spcPts val="600"/>
              </a:spcBef>
              <a:spcAft>
                <a:spcPts val="600"/>
              </a:spcAft>
            </a:pPr>
            <a:r>
              <a:rPr lang="sr-Latn-RS" sz="2200" smtClean="0"/>
              <a:t>Termičke povrede</a:t>
            </a:r>
            <a:endParaRPr lang="en-US" sz="2200"/>
          </a:p>
        </p:txBody>
      </p:sp>
      <p:sp>
        <p:nvSpPr>
          <p:cNvPr id="11" name="TextBox 10"/>
          <p:cNvSpPr txBox="1"/>
          <p:nvPr/>
        </p:nvSpPr>
        <p:spPr>
          <a:xfrm>
            <a:off x="3929058" y="2428868"/>
            <a:ext cx="1571636" cy="769441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>
              <a:spcBef>
                <a:spcPts val="600"/>
              </a:spcBef>
              <a:spcAft>
                <a:spcPts val="600"/>
              </a:spcAft>
            </a:pPr>
            <a:r>
              <a:rPr lang="sr-Latn-RS" sz="2200" smtClean="0"/>
              <a:t>Povrede od hemikalija</a:t>
            </a:r>
            <a:endParaRPr lang="en-US" sz="2200"/>
          </a:p>
        </p:txBody>
      </p:sp>
      <p:sp>
        <p:nvSpPr>
          <p:cNvPr id="12" name="TextBox 11"/>
          <p:cNvSpPr txBox="1"/>
          <p:nvPr/>
        </p:nvSpPr>
        <p:spPr>
          <a:xfrm>
            <a:off x="5715008" y="2428868"/>
            <a:ext cx="1571636" cy="1107996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>
              <a:spcBef>
                <a:spcPts val="600"/>
              </a:spcBef>
              <a:spcAft>
                <a:spcPts val="600"/>
              </a:spcAft>
            </a:pPr>
            <a:r>
              <a:rPr lang="sr-Latn-RS" sz="2200" smtClean="0"/>
              <a:t>Povrede od elektirčne energije</a:t>
            </a:r>
            <a:endParaRPr lang="en-US" sz="2200"/>
          </a:p>
        </p:txBody>
      </p:sp>
      <p:sp>
        <p:nvSpPr>
          <p:cNvPr id="13" name="TextBox 12"/>
          <p:cNvSpPr txBox="1"/>
          <p:nvPr/>
        </p:nvSpPr>
        <p:spPr>
          <a:xfrm>
            <a:off x="7500958" y="2428868"/>
            <a:ext cx="1428728" cy="430887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>
              <a:spcBef>
                <a:spcPts val="600"/>
              </a:spcBef>
              <a:spcAft>
                <a:spcPts val="600"/>
              </a:spcAft>
            </a:pPr>
            <a:r>
              <a:rPr lang="sr-Latn-RS" sz="2200" smtClean="0"/>
              <a:t>Trovanje</a:t>
            </a:r>
            <a:endParaRPr lang="en-US" sz="220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000100" y="1928802"/>
            <a:ext cx="7143800" cy="1588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rot="5400000">
            <a:off x="750067" y="2178835"/>
            <a:ext cx="500066" cy="1588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 rot="5400000">
            <a:off x="2608249" y="2178041"/>
            <a:ext cx="500066" cy="1588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 rot="5400000">
            <a:off x="7894661" y="2178041"/>
            <a:ext cx="500066" cy="1588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 rot="5400000">
            <a:off x="4108447" y="1749413"/>
            <a:ext cx="357190" cy="1588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 rot="5400000">
            <a:off x="6251587" y="2178041"/>
            <a:ext cx="500066" cy="1588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 rot="5400000">
            <a:off x="4465637" y="2178041"/>
            <a:ext cx="500066" cy="1588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0" y="3286124"/>
            <a:ext cx="214314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RS" smtClean="0"/>
              <a:t>Mehaničke povrede </a:t>
            </a:r>
            <a:r>
              <a:rPr lang="en-US" smtClean="0"/>
              <a:t>najčešće mogu nastati pri rukovanju staklenim predmetima, sudovima koji se prenose ili tupim udarima. Najčešće se manifestuju u obliku posekotina praćenih spoljašnjim krvarenjem.</a:t>
            </a:r>
            <a:endParaRPr lang="en-US"/>
          </a:p>
        </p:txBody>
      </p:sp>
      <p:sp>
        <p:nvSpPr>
          <p:cNvPr id="31" name="TextBox 30"/>
          <p:cNvSpPr txBox="1"/>
          <p:nvPr/>
        </p:nvSpPr>
        <p:spPr>
          <a:xfrm>
            <a:off x="2285984" y="3357562"/>
            <a:ext cx="1571636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RS" smtClean="0"/>
              <a:t>Termičke povrede </a:t>
            </a:r>
            <a:r>
              <a:rPr lang="en-US" smtClean="0"/>
              <a:t>najčešće prouzrokuju: vatra, vruća voda, vrelo ulje, ključali rastvori, zagrijano staklo i drugi vrući predmeti.</a:t>
            </a:r>
            <a:endParaRPr lang="en-US"/>
          </a:p>
        </p:txBody>
      </p:sp>
      <p:sp>
        <p:nvSpPr>
          <p:cNvPr id="32" name="TextBox 31"/>
          <p:cNvSpPr txBox="1"/>
          <p:nvPr/>
        </p:nvSpPr>
        <p:spPr>
          <a:xfrm>
            <a:off x="3857620" y="3429000"/>
            <a:ext cx="200026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/>
              <a:t>Povrede ove vrste najčešće se dešavaju pri eksperimentalnom radu, i mogu se prema lokalitetu svrstati u povrede kože i povrede oka.</a:t>
            </a:r>
            <a:endParaRPr lang="en-US"/>
          </a:p>
        </p:txBody>
      </p:sp>
      <p:sp>
        <p:nvSpPr>
          <p:cNvPr id="33" name="TextBox 32"/>
          <p:cNvSpPr txBox="1"/>
          <p:nvPr/>
        </p:nvSpPr>
        <p:spPr>
          <a:xfrm>
            <a:off x="5857884" y="3643314"/>
            <a:ext cx="1643074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/>
              <a:t>Kod povreda </a:t>
            </a:r>
            <a:r>
              <a:rPr lang="sr-Latn-RS" smtClean="0"/>
              <a:t>od el. </a:t>
            </a:r>
            <a:r>
              <a:rPr lang="en-US" smtClean="0"/>
              <a:t>E</a:t>
            </a:r>
            <a:r>
              <a:rPr lang="sr-Latn-RS" smtClean="0"/>
              <a:t>nergije </a:t>
            </a:r>
            <a:r>
              <a:rPr lang="en-US" smtClean="0"/>
              <a:t>najčešće dolazi do zastoja rada organa za disanje, srca, kolapsa (nagla malaksalost) i ukočenosti. P</a:t>
            </a:r>
            <a:endParaRPr lang="en-US"/>
          </a:p>
        </p:txBody>
      </p:sp>
      <p:sp>
        <p:nvSpPr>
          <p:cNvPr id="34" name="TextBox 33"/>
          <p:cNvSpPr txBox="1"/>
          <p:nvPr/>
        </p:nvSpPr>
        <p:spPr>
          <a:xfrm>
            <a:off x="7429520" y="3000372"/>
            <a:ext cx="1714480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RS" smtClean="0"/>
              <a:t>Ovo se može </a:t>
            </a:r>
            <a:r>
              <a:rPr lang="en-US" smtClean="0"/>
              <a:t>izbjeći ako se radno mjesto drži čisto, a ruke peru ili radi s rukavicama</a:t>
            </a:r>
            <a:r>
              <a:rPr lang="sr-Latn-RS" smtClean="0"/>
              <a:t>, </a:t>
            </a:r>
            <a:r>
              <a:rPr lang="en-US" smtClean="0"/>
              <a:t>ako se prostorije dobro provjetravaju i ogledi se izvode u digestoru ili, ako je moguće, napolju</a:t>
            </a:r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sr-Latn-RS" sz="4400" smtClean="0">
                <a:latin typeface="+mj-lt"/>
                <a:ea typeface="+mj-ea"/>
                <a:cs typeface="+mj-cs"/>
              </a:rPr>
              <a:t>Zaštitna sredstva i oprema u pogonima hemijske industrije</a:t>
            </a:r>
            <a:endParaRPr kumimoji="0" lang="en-US" sz="440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71472" y="2071678"/>
            <a:ext cx="8072494" cy="24622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sr-Latn-RS" sz="2200" smtClean="0"/>
              <a:t> Sredstva i oprema za zaštitu glave (šlem)</a:t>
            </a:r>
          </a:p>
          <a:p>
            <a:pPr>
              <a:buFont typeface="Arial" pitchFamily="34" charset="0"/>
              <a:buChar char="•"/>
            </a:pPr>
            <a:r>
              <a:rPr lang="sr-Latn-RS" sz="2200"/>
              <a:t> </a:t>
            </a:r>
            <a:r>
              <a:rPr lang="sr-Latn-RS" sz="2200" smtClean="0"/>
              <a:t>Sredstva i oprema za zaštitu očiju i lica (naočare)</a:t>
            </a:r>
          </a:p>
          <a:p>
            <a:pPr>
              <a:buFont typeface="Arial" pitchFamily="34" charset="0"/>
              <a:buChar char="•"/>
            </a:pPr>
            <a:r>
              <a:rPr lang="sr-Latn-RS" sz="2200"/>
              <a:t> </a:t>
            </a:r>
            <a:r>
              <a:rPr lang="sr-Latn-RS" sz="2200" smtClean="0"/>
              <a:t>Sredstva i oprema za zaštitu sluha (čepovi za uši, slušalice za uši)</a:t>
            </a:r>
          </a:p>
          <a:p>
            <a:pPr>
              <a:buFont typeface="Arial" pitchFamily="34" charset="0"/>
              <a:buChar char="•"/>
            </a:pPr>
            <a:r>
              <a:rPr lang="sr-Latn-RS" sz="2200" smtClean="0"/>
              <a:t> Sredstva i oprema za zaštitu organa za disanje (zaštitna maska)</a:t>
            </a:r>
          </a:p>
          <a:p>
            <a:pPr>
              <a:buFont typeface="Arial" pitchFamily="34" charset="0"/>
              <a:buChar char="•"/>
            </a:pPr>
            <a:r>
              <a:rPr lang="sr-Latn-RS" sz="2200"/>
              <a:t> </a:t>
            </a:r>
            <a:r>
              <a:rPr lang="sr-Latn-RS" sz="2200" smtClean="0"/>
              <a:t>Sredstva i oprema za zaštitu ruku (rukavice)</a:t>
            </a:r>
          </a:p>
          <a:p>
            <a:pPr>
              <a:buFont typeface="Arial" pitchFamily="34" charset="0"/>
              <a:buChar char="•"/>
            </a:pPr>
            <a:r>
              <a:rPr lang="sr-Latn-RS" sz="2200"/>
              <a:t> </a:t>
            </a:r>
            <a:r>
              <a:rPr lang="sr-Latn-RS" sz="2200" smtClean="0"/>
              <a:t>Sredstva i oprema za zaštitu tela (kecelje, mantili, kombinezoni)</a:t>
            </a:r>
          </a:p>
          <a:p>
            <a:pPr>
              <a:buFont typeface="Arial" pitchFamily="34" charset="0"/>
              <a:buChar char="•"/>
            </a:pPr>
            <a:r>
              <a:rPr lang="sr-Latn-RS" sz="2200"/>
              <a:t> </a:t>
            </a:r>
            <a:r>
              <a:rPr lang="sr-Latn-RS" sz="2200" smtClean="0"/>
              <a:t>Sredstva i oprema za zaštitu nogu (zaštitne čizme i cipele)</a:t>
            </a:r>
          </a:p>
        </p:txBody>
      </p:sp>
      <p:pic>
        <p:nvPicPr>
          <p:cNvPr id="4" name="Picture 3" descr="čiz.jpg"/>
          <p:cNvPicPr>
            <a:picLocks noChangeAspect="1"/>
          </p:cNvPicPr>
          <p:nvPr/>
        </p:nvPicPr>
        <p:blipFill>
          <a:blip r:embed="rId2"/>
          <a:srcRect l="16668"/>
          <a:stretch>
            <a:fillRect/>
          </a:stretch>
        </p:blipFill>
        <p:spPr>
          <a:xfrm>
            <a:off x="7358082" y="4214818"/>
            <a:ext cx="1785918" cy="2143125"/>
          </a:xfrm>
          <a:prstGeom prst="rect">
            <a:avLst/>
          </a:prstGeom>
        </p:spPr>
      </p:pic>
      <p:pic>
        <p:nvPicPr>
          <p:cNvPr id="5" name="Picture 4" descr="čizme.jpg"/>
          <p:cNvPicPr>
            <a:picLocks noChangeAspect="1"/>
          </p:cNvPicPr>
          <p:nvPr/>
        </p:nvPicPr>
        <p:blipFill>
          <a:blip r:embed="rId3"/>
          <a:srcRect b="15059"/>
          <a:stretch>
            <a:fillRect/>
          </a:stretch>
        </p:blipFill>
        <p:spPr>
          <a:xfrm>
            <a:off x="5500694" y="4486275"/>
            <a:ext cx="1924050" cy="2014559"/>
          </a:xfrm>
          <a:prstGeom prst="rect">
            <a:avLst/>
          </a:prstGeom>
        </p:spPr>
      </p:pic>
      <p:pic>
        <p:nvPicPr>
          <p:cNvPr id="6" name="Picture 5" descr="naočari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71802" y="4714875"/>
            <a:ext cx="2143125" cy="2143125"/>
          </a:xfrm>
          <a:prstGeom prst="rect">
            <a:avLst/>
          </a:prstGeom>
        </p:spPr>
      </p:pic>
      <p:pic>
        <p:nvPicPr>
          <p:cNvPr id="7" name="Picture 6" descr="šlem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42910" y="4429132"/>
            <a:ext cx="2143125" cy="2143125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sr-Latn-RS" sz="4400" smtClean="0">
                <a:latin typeface="+mj-lt"/>
                <a:ea typeface="+mj-ea"/>
                <a:cs typeface="+mj-cs"/>
              </a:rPr>
              <a:t>Zaštitna sredstva i oprema hemijskoj laboratoriji</a:t>
            </a:r>
            <a:endParaRPr kumimoji="0" lang="en-US" sz="440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71472" y="2071678"/>
            <a:ext cx="8072494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sr-Latn-RS" sz="2200"/>
              <a:t> </a:t>
            </a:r>
            <a:r>
              <a:rPr lang="sr-Latn-RS" sz="2200" smtClean="0"/>
              <a:t>Zaštitna odela (mantili)</a:t>
            </a:r>
          </a:p>
          <a:p>
            <a:pPr>
              <a:buFont typeface="Arial" pitchFamily="34" charset="0"/>
              <a:buChar char="•"/>
            </a:pPr>
            <a:r>
              <a:rPr lang="sr-Latn-RS" sz="2200"/>
              <a:t> </a:t>
            </a:r>
            <a:r>
              <a:rPr lang="sr-Latn-RS" sz="2200" smtClean="0"/>
              <a:t>Zaštitne maske sa dovodom čistog vazduha ili sa filterima</a:t>
            </a:r>
          </a:p>
          <a:p>
            <a:pPr>
              <a:buFont typeface="Arial" pitchFamily="34" charset="0"/>
              <a:buChar char="•"/>
            </a:pPr>
            <a:r>
              <a:rPr lang="sr-Latn-RS" sz="2200"/>
              <a:t> </a:t>
            </a:r>
            <a:r>
              <a:rPr lang="sr-Latn-RS" sz="2200" smtClean="0"/>
              <a:t>Zaštitne gumene rukavice pri radu sa supstancama koje nagrizaju ili prodiru u kožu</a:t>
            </a:r>
          </a:p>
          <a:p>
            <a:pPr>
              <a:buFont typeface="Arial" pitchFamily="34" charset="0"/>
              <a:buChar char="•"/>
            </a:pPr>
            <a:r>
              <a:rPr lang="sr-Latn-RS" sz="2200"/>
              <a:t> </a:t>
            </a:r>
            <a:r>
              <a:rPr lang="sr-Latn-RS" sz="2200" smtClean="0"/>
              <a:t>Zaštitne naočare sa jakim staklima</a:t>
            </a:r>
          </a:p>
        </p:txBody>
      </p:sp>
      <p:pic>
        <p:nvPicPr>
          <p:cNvPr id="4" name="Picture 3" descr="nz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29322" y="4000504"/>
            <a:ext cx="2619375" cy="1743075"/>
          </a:xfrm>
          <a:prstGeom prst="rect">
            <a:avLst/>
          </a:prstGeom>
        </p:spPr>
      </p:pic>
      <p:pic>
        <p:nvPicPr>
          <p:cNvPr id="5" name="Picture 4" descr="maska2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2910" y="3857628"/>
            <a:ext cx="2143125" cy="2143125"/>
          </a:xfrm>
          <a:prstGeom prst="rect">
            <a:avLst/>
          </a:prstGeom>
        </p:spPr>
      </p:pic>
      <p:pic>
        <p:nvPicPr>
          <p:cNvPr id="6" name="Picture 5" descr="maska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14678" y="4000504"/>
            <a:ext cx="2143125" cy="2143125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85918" y="2714620"/>
            <a:ext cx="5929354" cy="9387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r-Latn-RS" sz="5500" b="1" smtClean="0"/>
              <a:t>HVALA NA PAŽNJI!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lnDef>
      <a:spPr>
        <a:ln w="38100">
          <a:solidFill>
            <a:srgbClr val="C00000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</TotalTime>
  <Words>407</Words>
  <Application>Microsoft Office PowerPoint</Application>
  <PresentationFormat>On-screen Show (4:3)</PresentationFormat>
  <Paragraphs>43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Uzroci i vrste opasnosti u pogonima i laboratorijama</vt:lpstr>
      <vt:lpstr>Izvori opasnosti od povreda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Uzroci i vrste opasnosti u pogonima i laboratorijama</dc:title>
  <dc:creator>Jelena</dc:creator>
  <cp:lastModifiedBy>Lidija</cp:lastModifiedBy>
  <cp:revision>1</cp:revision>
  <dcterms:created xsi:type="dcterms:W3CDTF">2023-06-12T19:28:15Z</dcterms:created>
  <dcterms:modified xsi:type="dcterms:W3CDTF">2023-06-18T06:55:10Z</dcterms:modified>
</cp:coreProperties>
</file>