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CAE0DA-B62F-E78A-B09E-966E1F256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14C792C-1C0B-1F79-6244-053CD4F2C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9AD2BA0-B8EC-38E0-F175-2C8E005D3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85403-1BA5-EE4A-B412-6ACED020F809}" type="datetimeFigureOut">
              <a:rPr lang="" smtClean="0"/>
              <a:t>06/18/2023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1F1328C-D2C6-0965-8AB3-C3E4D72CF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54E166-1C50-D649-8D67-12D60382D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C713-6447-F844-83A9-FFE25FE61CE1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717797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799F24-5513-5C83-757F-129ADC7D2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076D2ED-983C-1D87-2AAC-9E6CAA213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D44880E-6503-5A73-73BD-D9D2F16F6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85403-1BA5-EE4A-B412-6ACED020F809}" type="datetimeFigureOut">
              <a:rPr lang="" smtClean="0"/>
              <a:t>06/18/2023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F96CB6-5484-778F-20AE-7CE061474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F44A4C-0EF4-57C5-9A6B-BD14B284B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C713-6447-F844-83A9-FFE25FE61CE1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897846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57C7162-DEA1-BD22-401B-1FF10D7D4D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60B3B79-6C56-07A0-0FCF-66FC2B3C51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2F6DE8-53C5-C94B-AD31-18666FB3B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85403-1BA5-EE4A-B412-6ACED020F809}" type="datetimeFigureOut">
              <a:rPr lang="" smtClean="0"/>
              <a:t>06/18/2023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257038B-FC4B-5E19-4771-673AC75A4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5D3D6B7-9F30-126D-163A-17CE4708B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C713-6447-F844-83A9-FFE25FE61CE1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82745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F5E386-A05C-BF04-627D-D4486BFC2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080842-80F2-A632-5E23-BE70AF288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A06B10-74CE-C9E6-6127-532ACE90A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85403-1BA5-EE4A-B412-6ACED020F809}" type="datetimeFigureOut">
              <a:rPr lang="" smtClean="0"/>
              <a:t>06/18/2023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1393262-7109-91A6-B1A6-FD42A0EC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400176-080D-E8D4-757A-447426537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C713-6447-F844-83A9-FFE25FE61CE1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29874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25241A-65D2-647F-0248-AF79F1C3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6F624A2-165F-5B28-214A-56C226041F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A9865BB-0FA9-463D-2283-420E87DD7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85403-1BA5-EE4A-B412-6ACED020F809}" type="datetimeFigureOut">
              <a:rPr lang="" smtClean="0"/>
              <a:t>06/18/2023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E134448-91E1-2528-8B36-645F2BDDE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A3678EB-7415-935F-8C56-3B5097681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C713-6447-F844-83A9-FFE25FE61CE1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720825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742D84-C32D-2F73-CA1C-C9F5FC9AC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85C2004-EA02-7FC1-7A45-79F624040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BBD6CEB-B913-5BB9-700F-F3CF196343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6107A89-93A8-DE83-876B-7427EF530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85403-1BA5-EE4A-B412-6ACED020F809}" type="datetimeFigureOut">
              <a:rPr lang="" smtClean="0"/>
              <a:t>06/18/2023</a:t>
            </a:fld>
            <a:endParaRPr lang="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BA95E4E-EADE-9356-3D1D-A34758731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40CA3B1-DCF4-7BE0-AC3D-3AA833C58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C713-6447-F844-83A9-FFE25FE61CE1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869783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DE8EA4-C322-F4FA-E2FE-76D1EC77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39AD73E-9A94-0CF6-4778-171886E5C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F5AF710-B4F7-8D45-3AD5-389E3D07E3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0F3A4C9-D253-D04C-8A99-917835F95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B295650-9DEC-3C34-1C2F-2ABC8510D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CD96573-D34A-3355-B144-71EC42C0E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85403-1BA5-EE4A-B412-6ACED020F809}" type="datetimeFigureOut">
              <a:rPr lang="" smtClean="0"/>
              <a:t>06/18/2023</a:t>
            </a:fld>
            <a:endParaRPr lang="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7DAC79A-E44D-E723-A39A-B114CF793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47F41B3-AEDD-19F0-E98F-D1E69FFFF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C713-6447-F844-83A9-FFE25FE61CE1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530584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77DEFF-4C7C-B277-174E-8F8E345A1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2E9C361-C931-3A16-7CEC-FAC156BDC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85403-1BA5-EE4A-B412-6ACED020F809}" type="datetimeFigureOut">
              <a:rPr lang="" smtClean="0"/>
              <a:t>06/18/2023</a:t>
            </a:fld>
            <a:endParaRPr lang="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AEAB2ED-B9B7-7BDB-79C7-44201BBE2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3F8416F-F14F-3B0D-4D52-5353051CF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C713-6447-F844-83A9-FFE25FE61CE1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904437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33DEFD3-E148-1740-DC3C-BEFFA3B37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85403-1BA5-EE4A-B412-6ACED020F809}" type="datetimeFigureOut">
              <a:rPr lang="" smtClean="0"/>
              <a:t>06/18/2023</a:t>
            </a:fld>
            <a:endParaRPr lang="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BD30160-0ABC-F357-24BF-6F04727B4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7C92514-DE1F-AEEE-67ED-AD54C4FAB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C713-6447-F844-83A9-FFE25FE61CE1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47602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303C93-5E4D-757B-D6F0-636706826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719D7B-0A4C-0BAE-D580-5861A0A97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363E9A2-1F92-A17C-8046-51BCCAFB63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DE72133-EBAB-9B68-DB20-F722269C7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85403-1BA5-EE4A-B412-6ACED020F809}" type="datetimeFigureOut">
              <a:rPr lang="" smtClean="0"/>
              <a:t>06/18/2023</a:t>
            </a:fld>
            <a:endParaRPr lang="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94A7245-BB83-F3A2-F28B-9695B725B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275ADE6-CD12-A3AF-A61B-3C01BC758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C713-6447-F844-83A9-FFE25FE61CE1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3678818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F24C09-0275-4AE7-EE20-0C43B4963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73A5C31-0FC0-64FE-E134-6ED1C3C1B9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9197A74-16E4-A09A-393C-559EC08219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8283229-D075-4CE9-D1B0-8320334E2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85403-1BA5-EE4A-B412-6ACED020F809}" type="datetimeFigureOut">
              <a:rPr lang="" smtClean="0"/>
              <a:t>06/18/2023</a:t>
            </a:fld>
            <a:endParaRPr lang="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0A2AC31-41EF-4D01-3131-D97D45D6E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C7B6290-66CC-6996-E761-6C7484F89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FC713-6447-F844-83A9-FFE25FE61CE1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1180115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C69E51-3BC2-9EC9-0257-578C29DAA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A7558F0-CFFF-CC2E-3794-3A49A73B5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E79188-E712-D1AD-DF0F-A0FC39A8D1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85403-1BA5-EE4A-B412-6ACED020F809}" type="datetimeFigureOut">
              <a:rPr lang="" smtClean="0"/>
              <a:t>06/18/2023</a:t>
            </a:fld>
            <a:endParaRPr lang="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86DE2D8-DE8F-2925-2C74-D15194206C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3F60F80-C2B0-322A-F5E8-18A4467018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FC713-6447-F844-83A9-FFE25FE61CE1}" type="slidenum">
              <a:rPr lang="" smtClean="0"/>
              <a:t>‹#›</a:t>
            </a:fld>
            <a:endParaRPr lang=""/>
          </a:p>
        </p:txBody>
      </p:sp>
    </p:spTree>
    <p:extLst>
      <p:ext uri="{BB962C8B-B14F-4D97-AF65-F5344CB8AC3E}">
        <p14:creationId xmlns:p14="http://schemas.microsoft.com/office/powerpoint/2010/main" val="2473189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DAA9972E-DD08-A63B-69BB-29F6904484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844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399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F83C4A5E-6AA5-A931-8CFF-B1A1AF4DE5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0969" y="0"/>
            <a:ext cx="12322969" cy="6858000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617660D-237D-64E8-A34C-A36B33C02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5281"/>
            <a:ext cx="10515600" cy="5831682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Tržište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parfema</a:t>
            </a:r>
            <a:r>
              <a:rPr lang="en-US" dirty="0">
                <a:solidFill>
                  <a:schemeClr val="bg1"/>
                </a:solidFill>
              </a:rPr>
              <a:t> je </a:t>
            </a:r>
            <a:r>
              <a:rPr lang="en-US" dirty="0" err="1">
                <a:solidFill>
                  <a:schemeClr val="bg1"/>
                </a:solidFill>
              </a:rPr>
              <a:t>iskusilo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konstantan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rast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tokom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godina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vođen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faktorima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što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povećanje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raspoloživog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dohotka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promena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preferencija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potrošača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sve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veći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naglasak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ličnom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negovanju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Očekuje</a:t>
            </a:r>
            <a:r>
              <a:rPr lang="en-US" dirty="0">
                <a:solidFill>
                  <a:schemeClr val="bg1"/>
                </a:solidFill>
              </a:rPr>
              <a:t> se da </a:t>
            </a:r>
            <a:r>
              <a:rPr lang="en-US" dirty="0" err="1">
                <a:solidFill>
                  <a:schemeClr val="bg1"/>
                </a:solidFill>
              </a:rPr>
              <a:t>će</a:t>
            </a:r>
            <a:r>
              <a:rPr lang="en-US" dirty="0">
                <a:solidFill>
                  <a:schemeClr val="bg1"/>
                </a:solidFill>
              </a:rPr>
              <a:t> se </a:t>
            </a:r>
            <a:r>
              <a:rPr lang="en-US" dirty="0" err="1">
                <a:solidFill>
                  <a:schemeClr val="bg1"/>
                </a:solidFill>
              </a:rPr>
              <a:t>ovaj</a:t>
            </a:r>
            <a:r>
              <a:rPr lang="en-US" dirty="0">
                <a:solidFill>
                  <a:schemeClr val="bg1"/>
                </a:solidFill>
              </a:rPr>
              <a:t> trend </a:t>
            </a:r>
            <a:r>
              <a:rPr lang="en-US" dirty="0" err="1">
                <a:solidFill>
                  <a:schemeClr val="bg1"/>
                </a:solidFill>
              </a:rPr>
              <a:t>nastaviti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predstavljajući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unosnu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priliku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investitore</a:t>
            </a:r>
            <a:r>
              <a:rPr lang="en-US" dirty="0">
                <a:solidFill>
                  <a:schemeClr val="bg1"/>
                </a:solidFill>
              </a:rPr>
              <a:t>.
Premium I </a:t>
            </a:r>
            <a:r>
              <a:rPr lang="en-US" dirty="0" err="1">
                <a:solidFill>
                  <a:schemeClr val="bg1"/>
                </a:solidFill>
              </a:rPr>
              <a:t>luksuzni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mirisi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pokazali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značajan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rast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zbog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porasta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populacije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srednje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klase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tržištima</a:t>
            </a:r>
            <a:r>
              <a:rPr lang="en-US" dirty="0">
                <a:solidFill>
                  <a:schemeClr val="bg1"/>
                </a:solidFill>
              </a:rPr>
              <a:t> u </a:t>
            </a:r>
            <a:r>
              <a:rPr lang="en-US" dirty="0" err="1">
                <a:solidFill>
                  <a:schemeClr val="bg1"/>
                </a:solidFill>
              </a:rPr>
              <a:t>razvoju</a:t>
            </a:r>
            <a:r>
              <a:rPr lang="en-US" dirty="0">
                <a:solidFill>
                  <a:schemeClr val="bg1"/>
                </a:solidFill>
              </a:rPr>
              <a:t>.
Online </a:t>
            </a:r>
            <a:r>
              <a:rPr lang="en-US" dirty="0" err="1">
                <a:solidFill>
                  <a:schemeClr val="bg1"/>
                </a:solidFill>
              </a:rPr>
              <a:t>kanali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prodaje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postaju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popularniji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pružajući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potrošačima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zgodan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pristupačan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način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kupovine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parfema</a:t>
            </a:r>
            <a:r>
              <a:rPr lang="en-US" dirty="0">
                <a:solidFill>
                  <a:schemeClr val="bg1"/>
                </a:solidFill>
              </a:rPr>
              <a:t>.</a:t>
            </a:r>
            <a:endParaRPr lang="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14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DCDF8A30-C6DE-8A80-63EC-8DBF0A91D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xmlns="" id="{5B933FEC-3214-7D9A-9A1E-AD337EF81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Diferencijacija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proizvoda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endParaRPr lang="" b="1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19E21EF-96CF-DB6C-D043-CF0A756A8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Da </a:t>
            </a:r>
            <a:r>
              <a:rPr lang="en-US" dirty="0" err="1">
                <a:solidFill>
                  <a:schemeClr val="bg1"/>
                </a:solidFill>
              </a:rPr>
              <a:t>biste</a:t>
            </a:r>
            <a:r>
              <a:rPr lang="en-US" dirty="0">
                <a:solidFill>
                  <a:schemeClr val="bg1"/>
                </a:solidFill>
              </a:rPr>
              <a:t> se </a:t>
            </a:r>
            <a:r>
              <a:rPr lang="en-US" dirty="0" err="1">
                <a:solidFill>
                  <a:schemeClr val="bg1"/>
                </a:solidFill>
              </a:rPr>
              <a:t>istakli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konkurentnom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tržištu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parfema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ključno</a:t>
            </a:r>
            <a:r>
              <a:rPr lang="en-US" dirty="0">
                <a:solidFill>
                  <a:schemeClr val="bg1"/>
                </a:solidFill>
              </a:rPr>
              <a:t> je </a:t>
            </a:r>
            <a:r>
              <a:rPr lang="en-US" dirty="0" err="1">
                <a:solidFill>
                  <a:schemeClr val="bg1"/>
                </a:solidFill>
              </a:rPr>
              <a:t>ponuditi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jedinstvene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privlačne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proizvode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Usredsredite</a:t>
            </a:r>
            <a:r>
              <a:rPr lang="en-US" dirty="0">
                <a:solidFill>
                  <a:schemeClr val="bg1"/>
                </a:solidFill>
              </a:rPr>
              <a:t> se </a:t>
            </a:r>
            <a:r>
              <a:rPr lang="en-US" dirty="0" err="1">
                <a:solidFill>
                  <a:schemeClr val="bg1"/>
                </a:solidFill>
              </a:rPr>
              <a:t>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sledeće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aspekte</a:t>
            </a:r>
            <a:r>
              <a:rPr lang="en-US" dirty="0">
                <a:solidFill>
                  <a:schemeClr val="bg1"/>
                </a:solidFill>
              </a:rPr>
              <a:t> da </a:t>
            </a:r>
            <a:r>
              <a:rPr lang="en-US" dirty="0" err="1">
                <a:solidFill>
                  <a:schemeClr val="bg1"/>
                </a:solidFill>
              </a:rPr>
              <a:t>biste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razlikovali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svoj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brend</a:t>
            </a:r>
            <a:r>
              <a:rPr lang="en-US" dirty="0">
                <a:solidFill>
                  <a:schemeClr val="bg1"/>
                </a:solidFill>
              </a:rPr>
              <a:t>:
</a:t>
            </a:r>
            <a:r>
              <a:rPr lang="en-US" dirty="0" err="1">
                <a:solidFill>
                  <a:schemeClr val="bg1"/>
                </a:solidFill>
              </a:rPr>
              <a:t>Visokokvalitetni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sastojci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Nabavite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sastojke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vrhunskog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kvaliteta</a:t>
            </a:r>
            <a:r>
              <a:rPr lang="en-US" dirty="0">
                <a:solidFill>
                  <a:schemeClr val="bg1"/>
                </a:solidFill>
              </a:rPr>
              <a:t> od </a:t>
            </a:r>
            <a:r>
              <a:rPr lang="en-US" dirty="0" err="1">
                <a:solidFill>
                  <a:schemeClr val="bg1"/>
                </a:solidFill>
              </a:rPr>
              <a:t>renomiranih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dobavljača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stvaranje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prepoznatljivih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dugotrajnih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mirisa</a:t>
            </a:r>
            <a:r>
              <a:rPr lang="en-US" dirty="0">
                <a:solidFill>
                  <a:schemeClr val="bg1"/>
                </a:solidFill>
              </a:rPr>
              <a:t>.
</a:t>
            </a:r>
            <a:r>
              <a:rPr lang="en-US" dirty="0" err="1">
                <a:solidFill>
                  <a:schemeClr val="bg1"/>
                </a:solidFill>
              </a:rPr>
              <a:t>Brendiranje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pakovanje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Investirajte</a:t>
            </a:r>
            <a:r>
              <a:rPr lang="en-US" dirty="0">
                <a:solidFill>
                  <a:schemeClr val="bg1"/>
                </a:solidFill>
              </a:rPr>
              <a:t> u </a:t>
            </a:r>
            <a:r>
              <a:rPr lang="en-US" dirty="0" err="1">
                <a:solidFill>
                  <a:schemeClr val="bg1"/>
                </a:solidFill>
              </a:rPr>
              <a:t>vizuelno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privlačno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luksuzno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pakovanje</a:t>
            </a:r>
            <a:endParaRPr lang="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507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FCD08C1C-F84C-5810-1CDC-08745F0404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xmlns="" id="{3930FCC6-9D11-3B3C-C76F-64B8D52BE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Kako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parfem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doprinosi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školi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endParaRPr lang="" b="1" dirty="0">
              <a:solidFill>
                <a:schemeClr val="bg1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E0EC51F9-00C9-F34F-4725-DFE0BEF51D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Izvor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dodatne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zarade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Zabavniji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kvalitetniji</a:t>
            </a:r>
            <a:r>
              <a:rPr lang="en-US" dirty="0">
                <a:solidFill>
                  <a:schemeClr val="bg1"/>
                </a:solidFill>
              </a:rPr>
              <a:t> vid </a:t>
            </a:r>
            <a:r>
              <a:rPr lang="en-US" dirty="0" err="1">
                <a:solidFill>
                  <a:schemeClr val="bg1"/>
                </a:solidFill>
              </a:rPr>
              <a:t>nastave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Usavršavanje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učeničkih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veština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r>
              <a:rPr lang="en-US" dirty="0" err="1">
                <a:solidFill>
                  <a:schemeClr val="bg1"/>
                </a:solidFill>
              </a:rPr>
              <a:t>Sticanje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novih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navika</a:t>
            </a:r>
            <a:r>
              <a:rPr lang="en-US" dirty="0">
                <a:solidFill>
                  <a:schemeClr val="bg1"/>
                </a:solidFill>
              </a:rPr>
              <a:t>
</a:t>
            </a:r>
            <a:r>
              <a:rPr lang="en-US" dirty="0" err="1">
                <a:solidFill>
                  <a:schemeClr val="bg1"/>
                </a:solidFill>
              </a:rPr>
              <a:t>Učenici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mogu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raditi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inovaciji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proizvoda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tako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napredovati</a:t>
            </a:r>
            <a:r>
              <a:rPr lang="en-US" dirty="0">
                <a:solidFill>
                  <a:schemeClr val="bg1"/>
                </a:solidFill>
              </a:rPr>
              <a:t>
</a:t>
            </a:r>
            <a:r>
              <a:rPr lang="en-US" dirty="0" err="1">
                <a:solidFill>
                  <a:schemeClr val="bg1"/>
                </a:solidFill>
              </a:rPr>
              <a:t>Osposobljavanje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učenika</a:t>
            </a:r>
            <a:r>
              <a:rPr lang="en-US" dirty="0">
                <a:solidFill>
                  <a:schemeClr val="bg1"/>
                </a:solidFill>
              </a:rPr>
              <a:t> online</a:t>
            </a:r>
          </a:p>
          <a:p>
            <a:r>
              <a:rPr lang="en-US" dirty="0">
                <a:solidFill>
                  <a:schemeClr val="bg1"/>
                </a:solidFill>
              </a:rPr>
              <a:t>Novi marketing </a:t>
            </a:r>
            <a:r>
              <a:rPr lang="en-US" dirty="0" err="1">
                <a:solidFill>
                  <a:schemeClr val="bg1"/>
                </a:solidFill>
              </a:rPr>
              <a:t>za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školu</a:t>
            </a:r>
            <a:r>
              <a:rPr lang="en-US" dirty="0">
                <a:solidFill>
                  <a:schemeClr val="bg1"/>
                </a:solidFill>
              </a:rPr>
              <a:t>
</a:t>
            </a:r>
            <a:r>
              <a:rPr lang="en-US" dirty="0" err="1">
                <a:solidFill>
                  <a:schemeClr val="bg1"/>
                </a:solidFill>
              </a:rPr>
              <a:t>Sve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operacije</a:t>
            </a:r>
            <a:r>
              <a:rPr lang="en-US" dirty="0">
                <a:solidFill>
                  <a:schemeClr val="bg1"/>
                </a:solidFill>
              </a:rPr>
              <a:t> u </a:t>
            </a:r>
            <a:r>
              <a:rPr lang="en-US" dirty="0" err="1">
                <a:solidFill>
                  <a:schemeClr val="bg1"/>
                </a:solidFill>
              </a:rPr>
              <a:t>proizvodnji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vodiće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naši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učenici</a:t>
            </a:r>
            <a:r>
              <a:rPr lang="en-US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74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A363CF27-8AA0-857D-6D79-85E93EED5D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xmlns="" id="{AABD504E-B83F-A2F4-C6F6-181092FA63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71" y="626256"/>
            <a:ext cx="3378054" cy="490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502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>
            <a:extLst>
              <a:ext uri="{FF2B5EF4-FFF2-40B4-BE49-F238E27FC236}">
                <a16:creationId xmlns:a16="http://schemas.microsoft.com/office/drawing/2014/main" xmlns="" id="{03B247F9-3D0D-C6D2-396F-28C0763F79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7832" y="0"/>
            <a:ext cx="12309832" cy="6858000"/>
          </a:xfrm>
          <a:prstGeom prst="rect">
            <a:avLst/>
          </a:prstGeom>
        </p:spPr>
      </p:pic>
      <p:sp>
        <p:nvSpPr>
          <p:cNvPr id="11" name="Subtitle 10">
            <a:extLst>
              <a:ext uri="{FF2B5EF4-FFF2-40B4-BE49-F238E27FC236}">
                <a16:creationId xmlns:a16="http://schemas.microsoft.com/office/drawing/2014/main" xmlns="" id="{2ABFF431-0F00-E8CF-35DF-0024D80DBC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33260" y="2940844"/>
            <a:ext cx="7555386" cy="3077240"/>
          </a:xfrm>
        </p:spPr>
        <p:txBody>
          <a:bodyPr>
            <a:normAutofit/>
          </a:bodyPr>
          <a:lstStyle/>
          <a:p>
            <a:r>
              <a:rPr lang="en-US" sz="2800" i="1" dirty="0">
                <a:solidFill>
                  <a:schemeClr val="bg1"/>
                </a:solidFill>
              </a:rPr>
              <a:t>Od </a:t>
            </a:r>
            <a:r>
              <a:rPr lang="en-US" sz="2800" i="1" dirty="0" err="1">
                <a:solidFill>
                  <a:schemeClr val="bg1"/>
                </a:solidFill>
              </a:rPr>
              <a:t>samog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početka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ovaj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proizvod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ima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jedan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cilj</a:t>
            </a:r>
            <a:r>
              <a:rPr lang="en-US" sz="2800" i="1" dirty="0">
                <a:solidFill>
                  <a:schemeClr val="bg1"/>
                </a:solidFill>
              </a:rPr>
              <a:t>, a to je </a:t>
            </a:r>
            <a:r>
              <a:rPr lang="en-US" sz="2800" i="1" dirty="0" err="1">
                <a:solidFill>
                  <a:schemeClr val="bg1"/>
                </a:solidFill>
              </a:rPr>
              <a:t>objedinjavanje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više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pravaca</a:t>
            </a:r>
            <a:r>
              <a:rPr lang="en-US" sz="2800" i="1" dirty="0">
                <a:solidFill>
                  <a:schemeClr val="bg1"/>
                </a:solidFill>
              </a:rPr>
              <a:t> u </a:t>
            </a:r>
            <a:r>
              <a:rPr lang="en-US" sz="2800" i="1" dirty="0" err="1">
                <a:solidFill>
                  <a:schemeClr val="bg1"/>
                </a:solidFill>
              </a:rPr>
              <a:t>jednoj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školi</a:t>
            </a:r>
            <a:r>
              <a:rPr lang="en-US" sz="2800" i="1" dirty="0">
                <a:solidFill>
                  <a:schemeClr val="bg1"/>
                </a:solidFill>
              </a:rPr>
              <a:t>. Realizaciju do </a:t>
            </a:r>
            <a:r>
              <a:rPr lang="en-US" sz="2800" i="1" dirty="0" err="1">
                <a:solidFill>
                  <a:schemeClr val="bg1"/>
                </a:solidFill>
              </a:rPr>
              <a:t>najdivnijeg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mirisa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koja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će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sve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ostaviti</a:t>
            </a:r>
            <a:r>
              <a:rPr lang="en-US" sz="2800" i="1" dirty="0">
                <a:solidFill>
                  <a:schemeClr val="bg1"/>
                </a:solidFill>
              </a:rPr>
              <a:t> bez </a:t>
            </a:r>
            <a:r>
              <a:rPr lang="en-US" sz="2800" i="1" dirty="0" err="1">
                <a:solidFill>
                  <a:schemeClr val="bg1"/>
                </a:solidFill>
              </a:rPr>
              <a:t>reči</a:t>
            </a:r>
            <a:r>
              <a:rPr lang="en-US" sz="2800" i="1" dirty="0">
                <a:solidFill>
                  <a:schemeClr val="bg1"/>
                </a:solidFill>
              </a:rPr>
              <a:t>. </a:t>
            </a:r>
            <a:r>
              <a:rPr lang="en-US" sz="2800" i="1" dirty="0" err="1">
                <a:solidFill>
                  <a:schemeClr val="bg1"/>
                </a:solidFill>
              </a:rPr>
              <a:t>Najekspluzivniji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miris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ovog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leta</a:t>
            </a:r>
            <a:r>
              <a:rPr lang="en-US" sz="2800" i="1" dirty="0">
                <a:solidFill>
                  <a:schemeClr val="bg1"/>
                </a:solidFill>
              </a:rPr>
              <a:t>, I </a:t>
            </a:r>
            <a:r>
              <a:rPr lang="en-US" sz="2800" i="1" dirty="0" err="1">
                <a:solidFill>
                  <a:schemeClr val="bg1"/>
                </a:solidFill>
              </a:rPr>
              <a:t>najtrazenija</a:t>
            </a:r>
            <a:r>
              <a:rPr lang="en-US" sz="2800" i="1" dirty="0">
                <a:solidFill>
                  <a:schemeClr val="bg1"/>
                </a:solidFill>
              </a:rPr>
              <a:t> nota </a:t>
            </a:r>
            <a:r>
              <a:rPr lang="en-US" sz="2800" i="1" dirty="0" err="1">
                <a:solidFill>
                  <a:schemeClr val="bg1"/>
                </a:solidFill>
              </a:rPr>
              <a:t>svih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vremena</a:t>
            </a:r>
            <a:r>
              <a:rPr lang="en-US" sz="2800" i="1" dirty="0">
                <a:solidFill>
                  <a:schemeClr val="bg1"/>
                </a:solidFill>
              </a:rPr>
              <a:t>. </a:t>
            </a:r>
            <a:endParaRPr lang="" sz="2800" i="1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1A3D8E42-94AB-0D84-EDEC-D5C3191D27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605989" y="321469"/>
            <a:ext cx="5499458" cy="1779459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Cilj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endParaRPr lang="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095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84554977-24BE-1103-D07D-FC811A0697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878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D1D07A43-3563-24FB-B49B-D470DD8308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xmlns="" id="{3BE633CF-194B-8B8D-2820-B16A9BD55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O </a:t>
            </a:r>
            <a:r>
              <a:rPr lang="en-US" b="1" dirty="0" err="1">
                <a:solidFill>
                  <a:schemeClr val="bg1"/>
                </a:solidFill>
              </a:rPr>
              <a:t>nama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endParaRPr lang="" b="1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9C3FA47-2140-CAF8-A41C-EFC7D643D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Mangata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parfemi</a:t>
            </a:r>
            <a:r>
              <a:rPr lang="en-US" dirty="0">
                <a:solidFill>
                  <a:schemeClr val="bg1"/>
                </a:solidFill>
              </a:rPr>
              <a:t> je </a:t>
            </a:r>
            <a:r>
              <a:rPr lang="en-US" dirty="0" err="1">
                <a:solidFill>
                  <a:schemeClr val="bg1"/>
                </a:solidFill>
              </a:rPr>
              <a:t>startap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kompanija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koja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zeli</a:t>
            </a:r>
            <a:r>
              <a:rPr lang="en-US" dirty="0">
                <a:solidFill>
                  <a:schemeClr val="bg1"/>
                </a:solidFill>
              </a:rPr>
              <a:t> da </a:t>
            </a:r>
            <a:r>
              <a:rPr lang="en-US" dirty="0" err="1">
                <a:solidFill>
                  <a:schemeClr val="bg1"/>
                </a:solidFill>
              </a:rPr>
              <a:t>omoguci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visoko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kvalitetne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pristupacne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parfeme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sirokoj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potrosackoj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bazi</a:t>
            </a:r>
            <a:r>
              <a:rPr lang="en-US" dirty="0">
                <a:solidFill>
                  <a:schemeClr val="bg1"/>
                </a:solidFill>
              </a:rPr>
              <a:t>… </a:t>
            </a:r>
          </a:p>
          <a:p>
            <a:r>
              <a:rPr lang="en-US" dirty="0" err="1">
                <a:solidFill>
                  <a:schemeClr val="bg1"/>
                </a:solidFill>
              </a:rPr>
              <a:t>Nasa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misija</a:t>
            </a:r>
            <a:r>
              <a:rPr lang="en-US" dirty="0">
                <a:solidFill>
                  <a:schemeClr val="bg1"/>
                </a:solidFill>
              </a:rPr>
              <a:t> je da </a:t>
            </a:r>
            <a:r>
              <a:rPr lang="en-US" dirty="0" err="1">
                <a:solidFill>
                  <a:schemeClr val="bg1"/>
                </a:solidFill>
              </a:rPr>
              <a:t>uhvatimo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ocaravajuce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mirise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koji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evociraju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licne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emocije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produbljuju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licni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stil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 err="1">
                <a:solidFill>
                  <a:schemeClr val="bg1"/>
                </a:solidFill>
              </a:rPr>
              <a:t>Kroz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kombinaciju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inovatnivnih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marketinskih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strategija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siroke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palete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proizvoda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želimo</a:t>
            </a:r>
            <a:r>
              <a:rPr lang="en-US" dirty="0">
                <a:solidFill>
                  <a:schemeClr val="bg1"/>
                </a:solidFill>
              </a:rPr>
              <a:t> da </a:t>
            </a:r>
            <a:r>
              <a:rPr lang="en-US" dirty="0" err="1">
                <a:solidFill>
                  <a:schemeClr val="bg1"/>
                </a:solidFill>
              </a:rPr>
              <a:t>ostvarimo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prominentne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igrace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trzistu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parfema</a:t>
            </a:r>
            <a:r>
              <a:rPr lang="en-US" dirty="0">
                <a:solidFill>
                  <a:schemeClr val="bg1"/>
                </a:solidFill>
              </a:rPr>
              <a:t>. </a:t>
            </a:r>
            <a:endParaRPr lang="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160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A69865A5-5007-3720-9D59-638AD815DC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344" y="0"/>
            <a:ext cx="12275344" cy="6858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xmlns="" id="{C809D6D6-2CE6-9B59-8B3C-2CF46C654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Biznis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opis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endParaRPr lang="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4BC6A13-14BB-2751-2D5A-173D8828B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1625"/>
            <a:ext cx="11020425" cy="4605338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Mangata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parfemi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locirani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strateskim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lokacijama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lakim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pristupom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dobavljacima,proizvodjacima</a:t>
            </a:r>
            <a:r>
              <a:rPr lang="en-US" dirty="0">
                <a:solidFill>
                  <a:schemeClr val="bg1"/>
                </a:solidFill>
              </a:rPr>
              <a:t>  </a:t>
            </a:r>
            <a:r>
              <a:rPr lang="en-US" dirty="0" err="1">
                <a:solidFill>
                  <a:schemeClr val="bg1"/>
                </a:solidFill>
              </a:rPr>
              <a:t>musterijama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Parfemi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ce</a:t>
            </a:r>
            <a:r>
              <a:rPr lang="en-US" dirty="0">
                <a:solidFill>
                  <a:schemeClr val="bg1"/>
                </a:solidFill>
              </a:rPr>
              <a:t> se </a:t>
            </a:r>
            <a:r>
              <a:rPr lang="en-US" dirty="0" err="1">
                <a:solidFill>
                  <a:schemeClr val="bg1"/>
                </a:solidFill>
              </a:rPr>
              <a:t>iskljucivo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prodaju</a:t>
            </a:r>
            <a:r>
              <a:rPr lang="en-US" dirty="0">
                <a:solidFill>
                  <a:schemeClr val="bg1"/>
                </a:solidFill>
              </a:rPr>
              <a:t> online </a:t>
            </a:r>
            <a:r>
              <a:rPr lang="en-US" dirty="0" err="1">
                <a:solidFill>
                  <a:schemeClr val="bg1"/>
                </a:solidFill>
              </a:rPr>
              <a:t>kroz</a:t>
            </a:r>
            <a:r>
              <a:rPr lang="en-US" dirty="0">
                <a:solidFill>
                  <a:schemeClr val="bg1"/>
                </a:solidFill>
              </a:rPr>
              <a:t> e-</a:t>
            </a:r>
            <a:r>
              <a:rPr lang="en-US" dirty="0" err="1">
                <a:solidFill>
                  <a:schemeClr val="bg1"/>
                </a:solidFill>
              </a:rPr>
              <a:t>komerc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platforme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Nasi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proizvodi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ce</a:t>
            </a:r>
            <a:r>
              <a:rPr lang="en-US" dirty="0">
                <a:solidFill>
                  <a:schemeClr val="bg1"/>
                </a:solidFill>
              </a:rPr>
              <a:t> se </a:t>
            </a:r>
            <a:r>
              <a:rPr lang="en-US" dirty="0" err="1">
                <a:solidFill>
                  <a:schemeClr val="bg1"/>
                </a:solidFill>
              </a:rPr>
              <a:t>praviti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za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muskarce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za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zene</a:t>
            </a:r>
            <a:r>
              <a:rPr lang="en-US" dirty="0">
                <a:solidFill>
                  <a:schemeClr val="bg1"/>
                </a:solidFill>
              </a:rPr>
              <a:t> u </a:t>
            </a:r>
            <a:r>
              <a:rPr lang="en-US" dirty="0" err="1">
                <a:solidFill>
                  <a:schemeClr val="bg1"/>
                </a:solidFill>
              </a:rPr>
              <a:t>zavisnosti</a:t>
            </a:r>
            <a:r>
              <a:rPr lang="en-US" dirty="0">
                <a:solidFill>
                  <a:schemeClr val="bg1"/>
                </a:solidFill>
              </a:rPr>
              <a:t> od </a:t>
            </a:r>
            <a:r>
              <a:rPr lang="en-US" dirty="0" err="1">
                <a:solidFill>
                  <a:schemeClr val="bg1"/>
                </a:solidFill>
              </a:rPr>
              <a:t>preferncija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prilike</a:t>
            </a:r>
            <a:endParaRPr lang="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374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D6B4014A-2BA6-B644-BAB4-523E185B0C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xmlns="" id="{42EC092E-B533-F0D3-7E33-AB882EDE8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Ponuda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proizvida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endParaRPr lang="" b="1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BBDFB76-0340-3E0D-0214-03C502084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Nasi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parfemi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nuditi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sirok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spektar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mirisa,uključujući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cvetne,orijentalne,sveže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citrusne</a:t>
            </a:r>
            <a:r>
              <a:rPr lang="en-US" dirty="0">
                <a:solidFill>
                  <a:schemeClr val="bg1"/>
                </a:solidFill>
              </a:rPr>
              <a:t> note.</a:t>
            </a:r>
          </a:p>
          <a:p>
            <a:r>
              <a:rPr lang="en-US" dirty="0" err="1">
                <a:solidFill>
                  <a:schemeClr val="bg1"/>
                </a:solidFill>
              </a:rPr>
              <a:t>Svaki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parfem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besprekorno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izradjen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koristeci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visoko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kvalitetne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izvore</a:t>
            </a:r>
            <a:r>
              <a:rPr lang="en-US" dirty="0">
                <a:solidFill>
                  <a:schemeClr val="bg1"/>
                </a:solidFill>
              </a:rPr>
              <a:t> od </a:t>
            </a:r>
            <a:r>
              <a:rPr lang="en-US" dirty="0" err="1">
                <a:solidFill>
                  <a:schemeClr val="bg1"/>
                </a:solidFill>
              </a:rPr>
              <a:t>kvalitetnih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dobavljača</a:t>
            </a:r>
            <a:r>
              <a:rPr lang="en-US" dirty="0">
                <a:solidFill>
                  <a:schemeClr val="bg1"/>
                </a:solidFill>
              </a:rPr>
              <a:t>. </a:t>
            </a:r>
            <a:endParaRPr lang="" dirty="0">
              <a:solidFill>
                <a:schemeClr val="bg1"/>
              </a:solidFill>
            </a:endParaRPr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31551605-78FC-11C6-A7F8-555718ED8F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2101" y="3602566"/>
            <a:ext cx="1865961" cy="2709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912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11322C29-798D-429B-05FF-7A96A3D0EA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95250" y="-1"/>
            <a:ext cx="12394406" cy="685799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xmlns="" id="{138D06E0-8418-CB49-F8D5-AC5669A83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Analiza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tržišta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endParaRPr lang="" b="1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1520425-6302-5768-0AA7-D51FA27AA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Industrija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parfema</a:t>
            </a:r>
            <a:r>
              <a:rPr lang="en-US" dirty="0">
                <a:solidFill>
                  <a:schemeClr val="bg1"/>
                </a:solidFill>
              </a:rPr>
              <a:t> je </a:t>
            </a:r>
            <a:r>
              <a:rPr lang="en-US" dirty="0" err="1">
                <a:solidFill>
                  <a:schemeClr val="bg1"/>
                </a:solidFill>
              </a:rPr>
              <a:t>multimilionsko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tržište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potražnja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mirisima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među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mladim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ljudima</a:t>
            </a:r>
            <a:r>
              <a:rPr lang="en-US" dirty="0">
                <a:solidFill>
                  <a:schemeClr val="bg1"/>
                </a:solidFill>
              </a:rPr>
              <a:t> je u </a:t>
            </a:r>
            <a:r>
              <a:rPr lang="en-US" dirty="0" err="1">
                <a:solidFill>
                  <a:schemeClr val="bg1"/>
                </a:solidFill>
              </a:rPr>
              <a:t>porastu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kostantnim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rastom</a:t>
            </a:r>
            <a:r>
              <a:rPr lang="en-US" dirty="0">
                <a:solidFill>
                  <a:schemeClr val="bg1"/>
                </a:solidFill>
              </a:rPr>
              <a:t>.  </a:t>
            </a:r>
            <a:r>
              <a:rPr lang="en-US" dirty="0" err="1">
                <a:solidFill>
                  <a:schemeClr val="bg1"/>
                </a:solidFill>
              </a:rPr>
              <a:t>Učenici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srednjih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škola</a:t>
            </a:r>
            <a:r>
              <a:rPr lang="en-US" dirty="0">
                <a:solidFill>
                  <a:schemeClr val="bg1"/>
                </a:solidFill>
              </a:rPr>
              <a:t>  </a:t>
            </a:r>
            <a:r>
              <a:rPr lang="en-US" dirty="0" err="1">
                <a:solidFill>
                  <a:schemeClr val="bg1"/>
                </a:solidFill>
              </a:rPr>
              <a:t>postaju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svesni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ličnog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stila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traze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proizvode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koji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će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izraziti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njihov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jedinstveni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identitet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Iskoracujuci</a:t>
            </a:r>
            <a:r>
              <a:rPr lang="en-US" dirty="0">
                <a:solidFill>
                  <a:schemeClr val="bg1"/>
                </a:solidFill>
              </a:rPr>
              <a:t> u </a:t>
            </a:r>
            <a:r>
              <a:rPr lang="en-US" dirty="0" err="1">
                <a:solidFill>
                  <a:schemeClr val="bg1"/>
                </a:solidFill>
              </a:rPr>
              <a:t>ovo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rastuće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stabilno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tržište</a:t>
            </a:r>
            <a:r>
              <a:rPr lang="en-US" dirty="0">
                <a:solidFill>
                  <a:schemeClr val="bg1"/>
                </a:solidFill>
              </a:rPr>
              <a:t>  mi </a:t>
            </a:r>
            <a:r>
              <a:rPr lang="en-US" dirty="0" err="1">
                <a:solidFill>
                  <a:schemeClr val="bg1"/>
                </a:solidFill>
              </a:rPr>
              <a:t>želimo</a:t>
            </a:r>
            <a:r>
              <a:rPr lang="en-US" dirty="0">
                <a:solidFill>
                  <a:schemeClr val="bg1"/>
                </a:solidFill>
              </a:rPr>
              <a:t> da </a:t>
            </a:r>
            <a:r>
              <a:rPr lang="en-US" dirty="0" err="1">
                <a:solidFill>
                  <a:schemeClr val="bg1"/>
                </a:solidFill>
              </a:rPr>
              <a:t>ostvarimo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jako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prisustvo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steknemo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prednost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nad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konkurenta</a:t>
            </a:r>
            <a:r>
              <a:rPr lang="en-US">
                <a:solidFill>
                  <a:schemeClr val="bg1"/>
                </a:solidFill>
              </a:rPr>
              <a:t>. </a:t>
            </a:r>
            <a:endParaRPr lang="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199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99F48327-37BB-2E6F-030A-9DEFB6C0CC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578" y="0"/>
            <a:ext cx="12299156" cy="6858000"/>
          </a:xfrm>
          <a:prstGeom prst="rect">
            <a:avLst/>
          </a:prstGeom>
        </p:spPr>
      </p:pic>
      <p:sp>
        <p:nvSpPr>
          <p:cNvPr id="6" name="Subtitle 5">
            <a:extLst>
              <a:ext uri="{FF2B5EF4-FFF2-40B4-BE49-F238E27FC236}">
                <a16:creationId xmlns:a16="http://schemas.microsoft.com/office/drawing/2014/main" xmlns="" id="{DE19401B-F93F-55B7-EAE0-53918D883E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070" y="1107280"/>
            <a:ext cx="7405687" cy="5345907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
– 3 </a:t>
            </a:r>
            <a:r>
              <a:rPr lang="en-US" dirty="0" err="1">
                <a:solidFill>
                  <a:schemeClr val="bg1"/>
                </a:solidFill>
              </a:rPr>
              <a:t>velike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kašike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etilnog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alkohola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votke</a:t>
            </a:r>
            <a:r>
              <a:rPr lang="en-US" dirty="0">
                <a:solidFill>
                  <a:schemeClr val="bg1"/>
                </a:solidFill>
              </a:rPr>
              <a:t>.
– 10 </a:t>
            </a:r>
            <a:r>
              <a:rPr lang="en-US" dirty="0" err="1">
                <a:solidFill>
                  <a:schemeClr val="bg1"/>
                </a:solidFill>
              </a:rPr>
              <a:t>kapljica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parfimiranog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ulja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mirisnog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eteričnog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ulja</a:t>
            </a:r>
            <a:r>
              <a:rPr lang="en-US" dirty="0">
                <a:solidFill>
                  <a:schemeClr val="bg1"/>
                </a:solidFill>
              </a:rPr>
              <a:t> od </a:t>
            </a:r>
            <a:r>
              <a:rPr lang="en-US" dirty="0" err="1">
                <a:solidFill>
                  <a:schemeClr val="bg1"/>
                </a:solidFill>
              </a:rPr>
              <a:t>bergamonta</a:t>
            </a:r>
            <a:r>
              <a:rPr lang="en-US" dirty="0">
                <a:solidFill>
                  <a:schemeClr val="bg1"/>
                </a:solidFill>
              </a:rPr>
              <a:t>.
– 2 </a:t>
            </a:r>
            <a:r>
              <a:rPr lang="en-US" dirty="0" err="1">
                <a:solidFill>
                  <a:schemeClr val="bg1"/>
                </a:solidFill>
              </a:rPr>
              <a:t>čaše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destilisane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vode</a:t>
            </a:r>
            <a:r>
              <a:rPr lang="en-US" dirty="0">
                <a:solidFill>
                  <a:schemeClr val="bg1"/>
                </a:solidFill>
              </a:rPr>
              <a:t>.
– 5 </a:t>
            </a:r>
            <a:r>
              <a:rPr lang="en-US" dirty="0" err="1">
                <a:solidFill>
                  <a:schemeClr val="bg1"/>
                </a:solidFill>
              </a:rPr>
              <a:t>kapljica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parfimisanog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ulja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mirisnog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eteričnog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ulja</a:t>
            </a:r>
            <a:r>
              <a:rPr lang="en-US" dirty="0">
                <a:solidFill>
                  <a:schemeClr val="bg1"/>
                </a:solidFill>
              </a:rPr>
              <a:t> od </a:t>
            </a:r>
            <a:r>
              <a:rPr lang="en-US" dirty="0" err="1">
                <a:solidFill>
                  <a:schemeClr val="bg1"/>
                </a:solidFill>
              </a:rPr>
              <a:t>sandalovine</a:t>
            </a:r>
            <a:r>
              <a:rPr lang="en-US" dirty="0">
                <a:solidFill>
                  <a:schemeClr val="bg1"/>
                </a:solidFill>
              </a:rPr>
              <a:t>.
– 10 </a:t>
            </a:r>
            <a:r>
              <a:rPr lang="en-US" dirty="0" err="1">
                <a:solidFill>
                  <a:schemeClr val="bg1"/>
                </a:solidFill>
              </a:rPr>
              <a:t>kapi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eteričnog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ulja</a:t>
            </a:r>
            <a:r>
              <a:rPr lang="en-US" dirty="0">
                <a:solidFill>
                  <a:schemeClr val="bg1"/>
                </a:solidFill>
              </a:rPr>
              <a:t> od </a:t>
            </a:r>
            <a:r>
              <a:rPr lang="en-US" dirty="0" err="1">
                <a:solidFill>
                  <a:schemeClr val="bg1"/>
                </a:solidFill>
              </a:rPr>
              <a:t>crne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ribizle</a:t>
            </a:r>
            <a:r>
              <a:rPr lang="en-US" dirty="0">
                <a:solidFill>
                  <a:schemeClr val="bg1"/>
                </a:solidFill>
              </a:rPr>
              <a:t>.
</a:t>
            </a:r>
            <a:r>
              <a:rPr lang="en-US" dirty="0" err="1">
                <a:solidFill>
                  <a:schemeClr val="bg1"/>
                </a:solidFill>
              </a:rPr>
              <a:t>Pomešajte</a:t>
            </a:r>
            <a:r>
              <a:rPr lang="en-US" dirty="0">
                <a:solidFill>
                  <a:schemeClr val="bg1"/>
                </a:solidFill>
              </a:rPr>
              <a:t> dobro </a:t>
            </a:r>
            <a:r>
              <a:rPr lang="en-US" dirty="0" err="1">
                <a:solidFill>
                  <a:schemeClr val="bg1"/>
                </a:solidFill>
              </a:rPr>
              <a:t>sve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sastojke</a:t>
            </a:r>
            <a:r>
              <a:rPr lang="en-US" dirty="0">
                <a:solidFill>
                  <a:schemeClr val="bg1"/>
                </a:solidFill>
              </a:rPr>
              <a:t> u </a:t>
            </a:r>
            <a:r>
              <a:rPr lang="en-US" dirty="0" err="1">
                <a:solidFill>
                  <a:schemeClr val="bg1"/>
                </a:solidFill>
              </a:rPr>
              <a:t>hermetički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zatvorenoj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bočici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Ostavite</a:t>
            </a:r>
            <a:r>
              <a:rPr lang="en-US" dirty="0">
                <a:solidFill>
                  <a:schemeClr val="bg1"/>
                </a:solidFill>
              </a:rPr>
              <a:t> da </a:t>
            </a:r>
            <a:r>
              <a:rPr lang="en-US" dirty="0" err="1">
                <a:solidFill>
                  <a:schemeClr val="bg1"/>
                </a:solidFill>
              </a:rPr>
              <a:t>odstoji</a:t>
            </a:r>
            <a:r>
              <a:rPr lang="en-US" dirty="0">
                <a:solidFill>
                  <a:schemeClr val="bg1"/>
                </a:solidFill>
              </a:rPr>
              <a:t> 12 do 15 sati. </a:t>
            </a:r>
            <a:r>
              <a:rPr lang="en-US" dirty="0" err="1">
                <a:solidFill>
                  <a:schemeClr val="bg1"/>
                </a:solidFill>
              </a:rPr>
              <a:t>Odlpžite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parfem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hladno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suvo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mesto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Promućkajte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svaki</a:t>
            </a:r>
            <a:r>
              <a:rPr lang="en-US" dirty="0">
                <a:solidFill>
                  <a:schemeClr val="bg1"/>
                </a:solidFill>
              </a:rPr>
              <a:t> put pre </a:t>
            </a:r>
            <a:r>
              <a:rPr lang="en-US" dirty="0" err="1">
                <a:solidFill>
                  <a:schemeClr val="bg1"/>
                </a:solidFill>
              </a:rPr>
              <a:t>upotrebe</a:t>
            </a:r>
            <a:r>
              <a:rPr lang="en-US" dirty="0">
                <a:solidFill>
                  <a:schemeClr val="bg1"/>
                </a:solidFill>
              </a:rPr>
              <a:t>.</a:t>
            </a:r>
            <a:endParaRPr lang="" dirty="0">
              <a:solidFill>
                <a:schemeClr val="bg1"/>
              </a:solidFill>
            </a:endParaRPr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xmlns="" id="{A9FD3DBA-633A-04DE-DECC-EC1FEE1B6F4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43" y="685800"/>
            <a:ext cx="3778250" cy="5486400"/>
          </a:xfrm>
        </p:spPr>
      </p:pic>
    </p:spTree>
    <p:extLst>
      <p:ext uri="{BB962C8B-B14F-4D97-AF65-F5344CB8AC3E}">
        <p14:creationId xmlns:p14="http://schemas.microsoft.com/office/powerpoint/2010/main" val="3759886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xmlns="" id="{06D434E8-0995-8AE2-3E09-6E5D6331C3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344" y="-42334"/>
            <a:ext cx="12275344" cy="6900334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xmlns="" id="{C32A463B-1859-5AB1-9F4F-DD4097AF9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Rezime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poslovnog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plana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endParaRPr lang="" b="1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9A004B1-2825-D450-28D6-69CDD131C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Svrha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ovog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poslovnog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plana</a:t>
            </a:r>
            <a:r>
              <a:rPr lang="en-US" dirty="0">
                <a:solidFill>
                  <a:schemeClr val="bg1"/>
                </a:solidFill>
              </a:rPr>
              <a:t> je da </a:t>
            </a:r>
            <a:r>
              <a:rPr lang="en-US" dirty="0" err="1">
                <a:solidFill>
                  <a:schemeClr val="bg1"/>
                </a:solidFill>
              </a:rPr>
              <a:t>ocrta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mogućnost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ulaganja</a:t>
            </a:r>
            <a:r>
              <a:rPr lang="en-US" dirty="0">
                <a:solidFill>
                  <a:schemeClr val="bg1"/>
                </a:solidFill>
              </a:rPr>
              <a:t> u </a:t>
            </a:r>
            <a:r>
              <a:rPr lang="en-US" dirty="0" err="1">
                <a:solidFill>
                  <a:schemeClr val="bg1"/>
                </a:solidFill>
              </a:rPr>
              <a:t>industriju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parfema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pruži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strategiju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postizanje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povoljnog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povrata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ulaganja</a:t>
            </a:r>
            <a:r>
              <a:rPr lang="en-US" dirty="0">
                <a:solidFill>
                  <a:schemeClr val="bg1"/>
                </a:solidFill>
              </a:rPr>
              <a:t> (ROI). </a:t>
            </a:r>
            <a:r>
              <a:rPr lang="en-US" dirty="0" err="1">
                <a:solidFill>
                  <a:schemeClr val="bg1"/>
                </a:solidFill>
              </a:rPr>
              <a:t>Parfemi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napredno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profitabilno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tržište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globalnom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vrednošću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industrije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koja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prelazi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milijarde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dolara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Ovaj</a:t>
            </a:r>
            <a:r>
              <a:rPr lang="en-US" dirty="0">
                <a:solidFill>
                  <a:schemeClr val="bg1"/>
                </a:solidFill>
              </a:rPr>
              <a:t> plan </a:t>
            </a:r>
            <a:r>
              <a:rPr lang="en-US" dirty="0" err="1">
                <a:solidFill>
                  <a:schemeClr val="bg1"/>
                </a:solidFill>
              </a:rPr>
              <a:t>ima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cilj</a:t>
            </a:r>
            <a:r>
              <a:rPr lang="en-US" dirty="0">
                <a:solidFill>
                  <a:schemeClr val="bg1"/>
                </a:solidFill>
              </a:rPr>
              <a:t> da </a:t>
            </a:r>
            <a:r>
              <a:rPr lang="en-US" dirty="0" err="1">
                <a:solidFill>
                  <a:schemeClr val="bg1"/>
                </a:solidFill>
              </a:rPr>
              <a:t>iskoristi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rastuću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potražnju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visokokvalitetnim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mirisima</a:t>
            </a:r>
            <a:r>
              <a:rPr lang="en-US" dirty="0">
                <a:solidFill>
                  <a:schemeClr val="bg1"/>
                </a:solidFill>
              </a:rPr>
              <a:t> I </a:t>
            </a:r>
            <a:r>
              <a:rPr lang="en-US" dirty="0" err="1">
                <a:solidFill>
                  <a:schemeClr val="bg1"/>
                </a:solidFill>
              </a:rPr>
              <a:t>uspostavi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uspešan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posao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parfemima</a:t>
            </a:r>
            <a:r>
              <a:rPr lang="en-US" dirty="0">
                <a:solidFill>
                  <a:schemeClr val="bg1"/>
                </a:solidFill>
              </a:rPr>
              <a:t>.</a:t>
            </a:r>
            <a:endParaRPr lang="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964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Custom</PresentationFormat>
  <Paragraphs>27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Cilj:</vt:lpstr>
      <vt:lpstr>PowerPoint Presentation</vt:lpstr>
      <vt:lpstr>O nama:</vt:lpstr>
      <vt:lpstr>Biznis opis:</vt:lpstr>
      <vt:lpstr>Ponuda proizvida:</vt:lpstr>
      <vt:lpstr>Analiza tržišta:</vt:lpstr>
      <vt:lpstr>PowerPoint Presentation</vt:lpstr>
      <vt:lpstr>Rezime poslovnog plana:</vt:lpstr>
      <vt:lpstr>PowerPoint Presentation</vt:lpstr>
      <vt:lpstr>Diferencijacija proizvoda:</vt:lpstr>
      <vt:lpstr>Kako parfem doprinosi školi: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jovanamihajlovic1312@gmail.com</dc:creator>
  <cp:lastModifiedBy>Lidija</cp:lastModifiedBy>
  <cp:revision>13</cp:revision>
  <dcterms:created xsi:type="dcterms:W3CDTF">2023-05-02T21:24:32Z</dcterms:created>
  <dcterms:modified xsi:type="dcterms:W3CDTF">2023-06-18T12:48:21Z</dcterms:modified>
</cp:coreProperties>
</file>