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6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36EA-4527-481A-9F78-81D609EADD64}" type="datetimeFigureOut">
              <a:rPr lang="en-US" smtClean="0"/>
              <a:t>6/15/2023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7D9F-53AD-4D52-8B96-58EB34BCCCD4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36EA-4527-481A-9F78-81D609EADD64}" type="datetimeFigureOut">
              <a:rPr lang="en-US" smtClean="0"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7D9F-53AD-4D52-8B96-58EB34BCCC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36EA-4527-481A-9F78-81D609EADD64}" type="datetimeFigureOut">
              <a:rPr lang="en-US" smtClean="0"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7D9F-53AD-4D52-8B96-58EB34BCCC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36EA-4527-481A-9F78-81D609EADD64}" type="datetimeFigureOut">
              <a:rPr lang="en-US" smtClean="0"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7D9F-53AD-4D52-8B96-58EB34BCCC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36EA-4527-481A-9F78-81D609EADD64}" type="datetimeFigureOut">
              <a:rPr lang="en-US" smtClean="0"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7D9F-53AD-4D52-8B96-58EB34BCCCD4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36EA-4527-481A-9F78-81D609EADD64}" type="datetimeFigureOut">
              <a:rPr lang="en-US" smtClean="0"/>
              <a:t>6/15/2023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7D9F-53AD-4D52-8B96-58EB34BCCC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36EA-4527-481A-9F78-81D609EADD64}" type="datetimeFigureOut">
              <a:rPr lang="en-US" smtClean="0"/>
              <a:t>6/15/2023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7D9F-53AD-4D52-8B96-58EB34BCCC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36EA-4527-481A-9F78-81D609EADD64}" type="datetimeFigureOut">
              <a:rPr lang="en-US" smtClean="0"/>
              <a:t>6/15/2023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7D9F-53AD-4D52-8B96-58EB34BCCC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36EA-4527-481A-9F78-81D609EADD64}" type="datetimeFigureOut">
              <a:rPr lang="en-US" smtClean="0"/>
              <a:t>6/15/2023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7D9F-53AD-4D52-8B96-58EB34BCCC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36EA-4527-481A-9F78-81D609EADD64}" type="datetimeFigureOut">
              <a:rPr lang="en-US" smtClean="0"/>
              <a:t>6/15/2023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7D9F-53AD-4D52-8B96-58EB34BCCC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36EA-4527-481A-9F78-81D609EADD64}" type="datetimeFigureOut">
              <a:rPr lang="en-US" smtClean="0"/>
              <a:t>6/15/2023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9237D9F-53AD-4D52-8B96-58EB34BCCC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D736EA-4527-481A-9F78-81D609EADD64}" type="datetimeFigureOut">
              <a:rPr lang="en-US" smtClean="0"/>
              <a:t>6/15/2023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9237D9F-53AD-4D52-8B96-58EB34BCCCD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"/>
            <a:ext cx="5760640" cy="1196752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A</a:t>
            </a:r>
            <a:r>
              <a:rPr lang="sr-Cyrl-RS" sz="66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РС</a:t>
            </a:r>
            <a:r>
              <a:rPr lang="en-US" sz="66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E</a:t>
            </a:r>
            <a:r>
              <a:rPr lang="sr-Cyrl-RS" sz="6600" dirty="0">
                <a:solidFill>
                  <a:schemeClr val="bg1">
                    <a:lumMod val="50000"/>
                    <a:lumOff val="50000"/>
                  </a:schemeClr>
                </a:solidFill>
              </a:rPr>
              <a:t>Н</a:t>
            </a:r>
            <a:endParaRPr lang="en-US" sz="6600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725144"/>
            <a:ext cx="6400800" cy="1993776"/>
          </a:xfrm>
        </p:spPr>
        <p:txBody>
          <a:bodyPr/>
          <a:lstStyle/>
          <a:p>
            <a:r>
              <a:rPr lang="sr-Cyrl-RS" dirty="0">
                <a:solidFill>
                  <a:schemeClr val="bg1"/>
                </a:solidFill>
              </a:rPr>
              <a:t>Ирена Кричак</a:t>
            </a:r>
          </a:p>
          <a:p>
            <a:r>
              <a:rPr lang="sr-Cyrl-RS" dirty="0">
                <a:solidFill>
                  <a:schemeClr val="bg1"/>
                </a:solidFill>
              </a:rPr>
              <a:t>Професор: Лидија Гвозденовић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pic>
        <p:nvPicPr>
          <p:cNvPr id="1028" name="Picture 4" descr="C:\Users\Racunar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772816"/>
            <a:ext cx="5026646" cy="28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8468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844824"/>
            <a:ext cx="7100541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347864" y="790653"/>
            <a:ext cx="2664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4400" dirty="0" smtClean="0"/>
              <a:t>КРАЈ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478265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24744"/>
            <a:ext cx="5134744" cy="5631118"/>
          </a:xfrm>
        </p:spPr>
        <p:txBody>
          <a:bodyPr>
            <a:normAutofit lnSpcReduction="10000"/>
          </a:bodyPr>
          <a:lstStyle/>
          <a:p>
            <a:r>
              <a:rPr lang="ru-RU" sz="2000" b="1" dirty="0">
                <a:latin typeface="+mj-lt"/>
              </a:rPr>
              <a:t>Арсен</a:t>
            </a:r>
            <a:r>
              <a:rPr lang="ru-RU" sz="2000" dirty="0">
                <a:latin typeface="+mj-lt"/>
              </a:rPr>
              <a:t> (</a:t>
            </a:r>
            <a:r>
              <a:rPr lang="en-US" sz="2000" b="1" dirty="0">
                <a:latin typeface="+mj-lt"/>
              </a:rPr>
              <a:t>As</a:t>
            </a:r>
            <a:r>
              <a:rPr lang="en-US" sz="2000" dirty="0">
                <a:latin typeface="+mj-lt"/>
              </a:rPr>
              <a:t>, </a:t>
            </a:r>
            <a:r>
              <a:rPr lang="ru-RU" sz="2000" dirty="0" smtClean="0">
                <a:solidFill>
                  <a:srgbClr val="C00000"/>
                </a:solidFill>
                <a:latin typeface="+mj-lt"/>
              </a:rPr>
              <a:t>лат</a:t>
            </a:r>
            <a:r>
              <a:rPr lang="ru-RU" sz="2000" dirty="0" smtClean="0">
                <a:latin typeface="+mj-lt"/>
              </a:rPr>
              <a:t>.</a:t>
            </a:r>
            <a:r>
              <a:rPr lang="ru-RU" sz="2000" dirty="0">
                <a:latin typeface="+mj-lt"/>
              </a:rPr>
              <a:t> </a:t>
            </a:r>
            <a:r>
              <a:rPr lang="sr-Cyrl-RS" sz="2000" i="1" dirty="0">
                <a:latin typeface="+mj-lt"/>
              </a:rPr>
              <a:t>а</a:t>
            </a:r>
            <a:r>
              <a:rPr lang="en-US" sz="2000" i="1" dirty="0" err="1" smtClean="0">
                <a:latin typeface="+mj-lt"/>
              </a:rPr>
              <a:t>rsenium</a:t>
            </a:r>
            <a:r>
              <a:rPr lang="en-US" sz="2000" dirty="0" smtClean="0">
                <a:latin typeface="+mj-lt"/>
              </a:rPr>
              <a:t>)</a:t>
            </a:r>
            <a:r>
              <a:rPr lang="ru-RU" sz="2000" dirty="0">
                <a:latin typeface="+mj-lt"/>
              </a:rPr>
              <a:t> је </a:t>
            </a:r>
            <a:r>
              <a:rPr lang="sr-Cyrl-RS" sz="2000" dirty="0" smtClean="0">
                <a:latin typeface="+mj-lt"/>
              </a:rPr>
              <a:t>хемијски елеменат 4. периоде, 15. групе</a:t>
            </a:r>
            <a:r>
              <a:rPr lang="ru-RU" sz="2000" dirty="0">
                <a:latin typeface="+mj-lt"/>
              </a:rPr>
              <a:t> </a:t>
            </a:r>
            <a:r>
              <a:rPr lang="ru-RU" sz="2000" dirty="0" smtClean="0">
                <a:latin typeface="+mj-lt"/>
              </a:rPr>
              <a:t>у периодном систему </a:t>
            </a:r>
            <a:r>
              <a:rPr lang="sr-Cyrl-RS" sz="2000" dirty="0" smtClean="0">
                <a:latin typeface="+mj-lt"/>
              </a:rPr>
              <a:t>са </a:t>
            </a:r>
            <a:r>
              <a:rPr lang="sr-Cyrl-RS" sz="2000" dirty="0">
                <a:latin typeface="+mj-lt"/>
              </a:rPr>
              <a:t>атомским бројем 33.</a:t>
            </a:r>
            <a:endParaRPr lang="en-US" sz="2000" dirty="0">
              <a:latin typeface="+mj-lt"/>
            </a:endParaRPr>
          </a:p>
          <a:p>
            <a:r>
              <a:rPr lang="ru-RU" sz="2000" dirty="0" smtClean="0">
                <a:latin typeface="+mj-lt"/>
              </a:rPr>
              <a:t> Класификован </a:t>
            </a:r>
            <a:r>
              <a:rPr lang="ru-RU" sz="2000" dirty="0">
                <a:latin typeface="+mj-lt"/>
              </a:rPr>
              <a:t>је као </a:t>
            </a:r>
            <a:r>
              <a:rPr lang="ru-RU" sz="2000" dirty="0">
                <a:solidFill>
                  <a:srgbClr val="C00000"/>
                </a:solidFill>
                <a:latin typeface="+mj-lt"/>
              </a:rPr>
              <a:t>металоид</a:t>
            </a:r>
            <a:r>
              <a:rPr lang="ru-RU" sz="2000" dirty="0">
                <a:latin typeface="+mj-lt"/>
              </a:rPr>
              <a:t> јер има нека својства слична металу а друга </a:t>
            </a:r>
            <a:r>
              <a:rPr lang="ru-RU" sz="2000" dirty="0" smtClean="0">
                <a:latin typeface="+mj-lt"/>
              </a:rPr>
              <a:t>неметала.</a:t>
            </a:r>
          </a:p>
          <a:p>
            <a:r>
              <a:rPr lang="ru-RU" sz="2000" dirty="0" smtClean="0">
                <a:latin typeface="+mj-lt"/>
              </a:rPr>
              <a:t>Арсен </a:t>
            </a:r>
            <a:r>
              <a:rPr lang="ru-RU" sz="2000" dirty="0">
                <a:latin typeface="+mj-lt"/>
              </a:rPr>
              <a:t>се у природи </a:t>
            </a:r>
            <a:r>
              <a:rPr lang="ru-RU" sz="2000" dirty="0" smtClean="0">
                <a:latin typeface="+mj-lt"/>
              </a:rPr>
              <a:t> може </a:t>
            </a:r>
            <a:r>
              <a:rPr lang="ru-RU" sz="2000" dirty="0">
                <a:latin typeface="+mj-lt"/>
              </a:rPr>
              <a:t>наћи 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>
                <a:latin typeface="+mj-lt"/>
              </a:rPr>
              <a:t>у свом </a:t>
            </a:r>
            <a:r>
              <a:rPr lang="ru-RU" sz="2000" dirty="0" smtClean="0">
                <a:latin typeface="+mj-lt"/>
              </a:rPr>
              <a:t>елементарном ( чистом) </a:t>
            </a:r>
            <a:r>
              <a:rPr lang="ru-RU" sz="2000" dirty="0">
                <a:latin typeface="+mj-lt"/>
              </a:rPr>
              <a:t>облику те </a:t>
            </a:r>
            <a:r>
              <a:rPr lang="ru-RU" sz="2000" dirty="0" smtClean="0">
                <a:latin typeface="+mj-lt"/>
              </a:rPr>
              <a:t>се </a:t>
            </a:r>
            <a:r>
              <a:rPr lang="ru-RU" sz="2000" dirty="0">
                <a:latin typeface="+mj-lt"/>
              </a:rPr>
              <a:t>због </a:t>
            </a:r>
            <a:r>
              <a:rPr lang="ru-RU" sz="2000" dirty="0" smtClean="0">
                <a:latin typeface="+mj-lt"/>
              </a:rPr>
              <a:t>тога сврстава у минерале.</a:t>
            </a:r>
          </a:p>
          <a:p>
            <a:r>
              <a:rPr lang="ru-RU" sz="2000" dirty="0" smtClean="0">
                <a:latin typeface="+mj-lt"/>
              </a:rPr>
              <a:t>Много чешће се налази у облику неколико минерала</a:t>
            </a:r>
            <a:r>
              <a:rPr lang="ru-RU" sz="2000" dirty="0" smtClean="0">
                <a:latin typeface="+mj-lt"/>
              </a:rPr>
              <a:t>, а </a:t>
            </a:r>
            <a:r>
              <a:rPr lang="ru-RU" sz="2000" dirty="0" smtClean="0">
                <a:latin typeface="+mj-lt"/>
              </a:rPr>
              <a:t>најчешће се везује за сумпор, од којих је најраспрострањенији арсенопирит (</a:t>
            </a:r>
            <a:r>
              <a:rPr lang="en-US" sz="2000" dirty="0" err="1" smtClean="0">
                <a:latin typeface="+mj-lt"/>
              </a:rPr>
              <a:t>FeAsS</a:t>
            </a:r>
            <a:r>
              <a:rPr lang="sr-Cyrl-RS" sz="2000" dirty="0" smtClean="0">
                <a:latin typeface="+mj-lt"/>
              </a:rPr>
              <a:t>), арсенсулфид (</a:t>
            </a:r>
            <a:r>
              <a:rPr lang="en-US" sz="2000" dirty="0">
                <a:latin typeface="+mj-lt"/>
              </a:rPr>
              <a:t>As</a:t>
            </a:r>
            <a:r>
              <a:rPr lang="en-US" sz="2000" baseline="-25000" dirty="0">
                <a:latin typeface="+mj-lt"/>
              </a:rPr>
              <a:t>2</a:t>
            </a:r>
            <a:r>
              <a:rPr lang="en-US" sz="2000" dirty="0">
                <a:latin typeface="+mj-lt"/>
              </a:rPr>
              <a:t>S</a:t>
            </a:r>
            <a:r>
              <a:rPr lang="en-US" sz="2000" baseline="-25000" dirty="0">
                <a:latin typeface="+mj-lt"/>
              </a:rPr>
              <a:t>3</a:t>
            </a:r>
            <a:r>
              <a:rPr lang="sr-Cyrl-RS" sz="2000" dirty="0" smtClean="0">
                <a:latin typeface="+mj-lt"/>
              </a:rPr>
              <a:t>), </a:t>
            </a:r>
            <a:endParaRPr lang="en-US" sz="2000" dirty="0" smtClean="0">
              <a:latin typeface="+mj-lt"/>
            </a:endParaRPr>
          </a:p>
          <a:p>
            <a:r>
              <a:rPr lang="sr-Cyrl-RS" sz="2000" dirty="0" smtClean="0">
                <a:latin typeface="+mj-lt"/>
              </a:rPr>
              <a:t>Арсен је распрострањен у природи, налази се у : земљишту, стенама, природним водама</a:t>
            </a:r>
            <a:r>
              <a:rPr lang="sr-Cyrl-RS" sz="2000" dirty="0" smtClean="0">
                <a:latin typeface="+mj-lt"/>
              </a:rPr>
              <a:t>, биљкама</a:t>
            </a:r>
            <a:r>
              <a:rPr lang="sr-Cyrl-RS" sz="2000" dirty="0" smtClean="0">
                <a:latin typeface="+mj-lt"/>
              </a:rPr>
              <a:t>, </a:t>
            </a:r>
            <a:r>
              <a:rPr lang="sr-Cyrl-RS" sz="2000" dirty="0" smtClean="0">
                <a:latin typeface="+mj-lt"/>
              </a:rPr>
              <a:t>организмима, </a:t>
            </a:r>
            <a:r>
              <a:rPr lang="sr-Cyrl-RS" sz="2000" dirty="0" smtClean="0">
                <a:latin typeface="+mj-lt"/>
              </a:rPr>
              <a:t>у различитим концентрацијама...</a:t>
            </a:r>
            <a:endParaRPr lang="ru-RU" sz="2000" dirty="0" smtClean="0">
              <a:latin typeface="+mj-lt"/>
            </a:endParaRPr>
          </a:p>
        </p:txBody>
      </p:sp>
      <p:pic>
        <p:nvPicPr>
          <p:cNvPr id="1026" name="Picture 2" descr="C:\Users\Racunar\Desktop\Arsen_gediegen_-_St._Andreasberg,_Harz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678202"/>
            <a:ext cx="3744704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Racunar\Desktop\ArsenopiritaEZ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861048"/>
            <a:ext cx="2495640" cy="2625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7716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39987"/>
            <a:ext cx="8229600" cy="459432"/>
          </a:xfrm>
        </p:spPr>
        <p:txBody>
          <a:bodyPr>
            <a:normAutofit fontScale="90000"/>
          </a:bodyPr>
          <a:lstStyle/>
          <a:p>
            <a:r>
              <a:rPr lang="sr-Cyrl-RS" sz="4000" dirty="0" smtClean="0"/>
              <a:t>           </a:t>
            </a:r>
            <a:r>
              <a:rPr lang="sr-Cyrl-RS" sz="4400" dirty="0" smtClean="0"/>
              <a:t>ЈЕДИЊЕЊА АРСЕНА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53665"/>
            <a:ext cx="4527960" cy="4996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+mj-lt"/>
              </a:rPr>
              <a:t>Арсен  </a:t>
            </a:r>
            <a:r>
              <a:rPr lang="ru-RU" sz="2000" dirty="0">
                <a:latin typeface="+mj-lt"/>
              </a:rPr>
              <a:t>с</a:t>
            </a:r>
            <a:r>
              <a:rPr lang="en-US" sz="2000" dirty="0">
                <a:latin typeface="+mj-lt"/>
              </a:rPr>
              <a:t>e 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>
                <a:latin typeface="+mj-lt"/>
              </a:rPr>
              <a:t>ј</a:t>
            </a:r>
            <a:r>
              <a:rPr lang="en-US" sz="2000" dirty="0">
                <a:latin typeface="+mj-lt"/>
              </a:rPr>
              <a:t>e</a:t>
            </a:r>
            <a:r>
              <a:rPr lang="ru-RU" sz="2000" dirty="0">
                <a:latin typeface="+mj-lt"/>
              </a:rPr>
              <a:t>дини са другим </a:t>
            </a:r>
            <a:r>
              <a:rPr lang="en-US" sz="2000" dirty="0">
                <a:latin typeface="+mj-lt"/>
              </a:rPr>
              <a:t>e</a:t>
            </a:r>
            <a:r>
              <a:rPr lang="ru-RU" sz="2000" dirty="0">
                <a:latin typeface="+mj-lt"/>
              </a:rPr>
              <a:t>л</a:t>
            </a:r>
            <a:r>
              <a:rPr lang="en-US" sz="2000" dirty="0">
                <a:latin typeface="+mj-lt"/>
              </a:rPr>
              <a:t>e</a:t>
            </a:r>
            <a:r>
              <a:rPr lang="ru-RU" sz="2000" dirty="0">
                <a:latin typeface="+mj-lt"/>
              </a:rPr>
              <a:t>м</a:t>
            </a:r>
            <a:r>
              <a:rPr lang="en-US" sz="2000" dirty="0">
                <a:latin typeface="+mj-lt"/>
              </a:rPr>
              <a:t>e</a:t>
            </a:r>
            <a:r>
              <a:rPr lang="ru-RU" sz="2000" dirty="0">
                <a:latin typeface="+mj-lt"/>
              </a:rPr>
              <a:t>нтима као што су хлор, кис</a:t>
            </a:r>
            <a:r>
              <a:rPr lang="en-US" sz="2000" dirty="0">
                <a:latin typeface="+mj-lt"/>
              </a:rPr>
              <a:t>e</a:t>
            </a:r>
            <a:r>
              <a:rPr lang="ru-RU" sz="2000" dirty="0">
                <a:latin typeface="+mj-lt"/>
              </a:rPr>
              <a:t>оник и </a:t>
            </a:r>
            <a:r>
              <a:rPr lang="ru-RU" sz="2000" dirty="0" smtClean="0">
                <a:latin typeface="+mj-lt"/>
              </a:rPr>
              <a:t>сумпор и са њима </a:t>
            </a:r>
            <a:r>
              <a:rPr lang="sr-Cyrl-RS" sz="2000" dirty="0" smtClean="0">
                <a:latin typeface="+mj-lt"/>
              </a:rPr>
              <a:t>гради </a:t>
            </a:r>
            <a:r>
              <a:rPr lang="ru-RU" sz="2000" dirty="0" smtClean="0">
                <a:solidFill>
                  <a:srgbClr val="C00000"/>
                </a:solidFill>
                <a:latin typeface="+mj-lt"/>
              </a:rPr>
              <a:t>н</a:t>
            </a:r>
            <a:r>
              <a:rPr lang="en-US" sz="2000" dirty="0">
                <a:solidFill>
                  <a:srgbClr val="C00000"/>
                </a:solidFill>
                <a:latin typeface="+mj-lt"/>
              </a:rPr>
              <a:t>e</a:t>
            </a:r>
            <a:r>
              <a:rPr lang="ru-RU" sz="2000" dirty="0">
                <a:solidFill>
                  <a:srgbClr val="C00000"/>
                </a:solidFill>
                <a:latin typeface="+mj-lt"/>
              </a:rPr>
              <a:t>органска ј</a:t>
            </a:r>
            <a:r>
              <a:rPr lang="en-US" sz="2000" dirty="0">
                <a:solidFill>
                  <a:srgbClr val="C00000"/>
                </a:solidFill>
                <a:latin typeface="+mj-lt"/>
              </a:rPr>
              <a:t>e</a:t>
            </a:r>
            <a:r>
              <a:rPr lang="ru-RU" sz="2000" dirty="0">
                <a:solidFill>
                  <a:srgbClr val="C00000"/>
                </a:solidFill>
                <a:latin typeface="+mj-lt"/>
              </a:rPr>
              <a:t>дињ</a:t>
            </a:r>
            <a:r>
              <a:rPr lang="en-US" sz="2000" dirty="0">
                <a:solidFill>
                  <a:srgbClr val="C00000"/>
                </a:solidFill>
                <a:latin typeface="+mj-lt"/>
              </a:rPr>
              <a:t>e</a:t>
            </a:r>
            <a:r>
              <a:rPr lang="ru-RU" sz="2000" dirty="0">
                <a:solidFill>
                  <a:srgbClr val="C00000"/>
                </a:solidFill>
                <a:latin typeface="+mj-lt"/>
              </a:rPr>
              <a:t>ња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smtClean="0">
                <a:latin typeface="+mj-lt"/>
              </a:rPr>
              <a:t>док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>
                <a:latin typeface="+mj-lt"/>
              </a:rPr>
              <a:t>са водоником </a:t>
            </a:r>
            <a:r>
              <a:rPr lang="ru-RU" sz="2000" dirty="0" smtClean="0">
                <a:latin typeface="+mj-lt"/>
              </a:rPr>
              <a:t>и угљ</a:t>
            </a:r>
            <a:r>
              <a:rPr lang="en-US" sz="2000" dirty="0">
                <a:latin typeface="+mj-lt"/>
              </a:rPr>
              <a:t>e</a:t>
            </a:r>
            <a:r>
              <a:rPr lang="ru-RU" sz="2000" dirty="0">
                <a:latin typeface="+mj-lt"/>
              </a:rPr>
              <a:t>ником </a:t>
            </a:r>
            <a:r>
              <a:rPr lang="sr-Cyrl-RS" sz="2000" dirty="0">
                <a:latin typeface="+mj-lt"/>
              </a:rPr>
              <a:t>гради</a:t>
            </a:r>
            <a:r>
              <a:rPr lang="sr-Cyrl-RS" sz="2000" dirty="0"/>
              <a:t> </a:t>
            </a:r>
            <a:r>
              <a:rPr lang="ru-RU" sz="2000" dirty="0" smtClean="0">
                <a:solidFill>
                  <a:srgbClr val="C00000"/>
                </a:solidFill>
                <a:latin typeface="+mj-lt"/>
              </a:rPr>
              <a:t>органска </a:t>
            </a:r>
            <a:r>
              <a:rPr lang="ru-RU" sz="2000" dirty="0">
                <a:solidFill>
                  <a:srgbClr val="C00000"/>
                </a:solidFill>
                <a:latin typeface="+mj-lt"/>
              </a:rPr>
              <a:t>ј</a:t>
            </a:r>
            <a:r>
              <a:rPr lang="en-US" sz="2000" dirty="0">
                <a:solidFill>
                  <a:srgbClr val="C00000"/>
                </a:solidFill>
                <a:latin typeface="+mj-lt"/>
              </a:rPr>
              <a:t>e</a:t>
            </a:r>
            <a:r>
              <a:rPr lang="ru-RU" sz="2000" dirty="0">
                <a:solidFill>
                  <a:srgbClr val="C00000"/>
                </a:solidFill>
                <a:latin typeface="+mj-lt"/>
              </a:rPr>
              <a:t>дињ</a:t>
            </a:r>
            <a:r>
              <a:rPr lang="en-US" sz="2000" dirty="0">
                <a:solidFill>
                  <a:srgbClr val="C00000"/>
                </a:solidFill>
                <a:latin typeface="+mj-lt"/>
              </a:rPr>
              <a:t>e</a:t>
            </a:r>
            <a:r>
              <a:rPr lang="ru-RU" sz="2000" dirty="0" smtClean="0">
                <a:solidFill>
                  <a:srgbClr val="C00000"/>
                </a:solidFill>
                <a:latin typeface="+mj-lt"/>
              </a:rPr>
              <a:t>ња.</a:t>
            </a:r>
            <a:r>
              <a:rPr lang="ru-RU" sz="2000" dirty="0" smtClean="0">
                <a:latin typeface="+mj-lt"/>
              </a:rPr>
              <a:t> </a:t>
            </a:r>
            <a:endParaRPr lang="ru-RU" sz="2000" dirty="0" smtClean="0">
              <a:latin typeface="+mj-lt"/>
            </a:endParaRPr>
          </a:p>
          <a:p>
            <a:endParaRPr lang="ru-RU" sz="2000" dirty="0" smtClean="0">
              <a:latin typeface="+mj-lt"/>
            </a:endParaRPr>
          </a:p>
          <a:p>
            <a:r>
              <a:rPr lang="ru-RU" sz="2000" dirty="0" smtClean="0">
                <a:latin typeface="+mj-lt"/>
              </a:rPr>
              <a:t>Од најзначајнијих једињења су:</a:t>
            </a:r>
          </a:p>
          <a:p>
            <a:pPr marL="0" indent="0">
              <a:buNone/>
            </a:pPr>
            <a:r>
              <a:rPr lang="ru-RU" sz="2000" dirty="0">
                <a:latin typeface="+mj-lt"/>
              </a:rPr>
              <a:t> </a:t>
            </a:r>
            <a:r>
              <a:rPr lang="ru-RU" sz="2000" dirty="0" smtClean="0">
                <a:latin typeface="+mj-lt"/>
              </a:rPr>
              <a:t>  -</a:t>
            </a:r>
            <a:r>
              <a:rPr lang="ru-RU" sz="2000" b="1" dirty="0">
                <a:latin typeface="+mj-lt"/>
              </a:rPr>
              <a:t>Арсен(III) оксид</a:t>
            </a:r>
            <a:r>
              <a:rPr lang="ru-RU" sz="2000" dirty="0">
                <a:latin typeface="+mj-lt"/>
              </a:rPr>
              <a:t> (</a:t>
            </a:r>
            <a:r>
              <a:rPr lang="ru-RU" sz="2000" b="1" dirty="0">
                <a:latin typeface="+mj-lt"/>
              </a:rPr>
              <a:t>As</a:t>
            </a:r>
            <a:r>
              <a:rPr lang="ru-RU" sz="2000" b="1" baseline="-25000" dirty="0">
                <a:latin typeface="+mj-lt"/>
              </a:rPr>
              <a:t>2</a:t>
            </a:r>
            <a:r>
              <a:rPr lang="ru-RU" sz="2000" b="1" dirty="0">
                <a:latin typeface="+mj-lt"/>
              </a:rPr>
              <a:t>O</a:t>
            </a:r>
            <a:r>
              <a:rPr lang="ru-RU" sz="2000" b="1" baseline="-25000" dirty="0">
                <a:latin typeface="+mj-lt"/>
              </a:rPr>
              <a:t>3</a:t>
            </a:r>
            <a:r>
              <a:rPr lang="ru-RU" sz="2000" dirty="0" smtClean="0">
                <a:latin typeface="+mj-lt"/>
              </a:rPr>
              <a:t>)–познат и као   арсеник</a:t>
            </a:r>
            <a:r>
              <a:rPr lang="ru-RU" sz="2000" dirty="0">
                <a:latin typeface="+mj-lt"/>
              </a:rPr>
              <a:t>.</a:t>
            </a:r>
            <a:endParaRPr lang="ru-RU" sz="2000" dirty="0" smtClean="0">
              <a:latin typeface="+mj-lt"/>
            </a:endParaRPr>
          </a:p>
          <a:p>
            <a:pPr marL="0" indent="0">
              <a:buNone/>
            </a:pPr>
            <a:r>
              <a:rPr lang="ru-RU" sz="2000" dirty="0" smtClean="0">
                <a:latin typeface="+mj-lt"/>
              </a:rPr>
              <a:t>   -</a:t>
            </a:r>
            <a:r>
              <a:rPr lang="ru-RU" sz="2000" b="1" dirty="0">
                <a:latin typeface="+mj-lt"/>
              </a:rPr>
              <a:t>Арсен(</a:t>
            </a:r>
            <a:r>
              <a:rPr lang="en-US" sz="2000" b="1" dirty="0">
                <a:latin typeface="+mj-lt"/>
              </a:rPr>
              <a:t>V)-</a:t>
            </a:r>
            <a:r>
              <a:rPr lang="ru-RU" sz="2000" b="1" dirty="0">
                <a:latin typeface="+mj-lt"/>
              </a:rPr>
              <a:t>оксид</a:t>
            </a:r>
            <a:r>
              <a:rPr lang="ru-RU" sz="2000" dirty="0">
                <a:latin typeface="+mj-lt"/>
              </a:rPr>
              <a:t> (</a:t>
            </a:r>
            <a:r>
              <a:rPr lang="en-US" sz="2000" b="1" dirty="0">
                <a:latin typeface="+mj-lt"/>
              </a:rPr>
              <a:t>As</a:t>
            </a:r>
            <a:r>
              <a:rPr lang="en-US" sz="2000" b="1" baseline="-25000" dirty="0">
                <a:latin typeface="+mj-lt"/>
              </a:rPr>
              <a:t>2</a:t>
            </a:r>
            <a:r>
              <a:rPr lang="en-US" sz="2000" b="1" dirty="0">
                <a:latin typeface="+mj-lt"/>
              </a:rPr>
              <a:t>O</a:t>
            </a:r>
            <a:r>
              <a:rPr lang="en-US" sz="2000" b="1" baseline="-25000" dirty="0">
                <a:latin typeface="+mj-lt"/>
              </a:rPr>
              <a:t>5</a:t>
            </a:r>
            <a:r>
              <a:rPr lang="en-US" sz="2000" dirty="0">
                <a:latin typeface="+mj-lt"/>
              </a:rPr>
              <a:t>) </a:t>
            </a:r>
            <a:endParaRPr lang="sr-Cyrl-RS" sz="2000" dirty="0" smtClean="0">
              <a:latin typeface="+mj-lt"/>
            </a:endParaRPr>
          </a:p>
          <a:p>
            <a:pPr marL="0" indent="0">
              <a:buNone/>
            </a:pPr>
            <a:r>
              <a:rPr lang="sr-Cyrl-RS" sz="2000" dirty="0">
                <a:latin typeface="+mj-lt"/>
              </a:rPr>
              <a:t> </a:t>
            </a:r>
            <a:r>
              <a:rPr lang="sr-Cyrl-RS" sz="2000" dirty="0" smtClean="0">
                <a:latin typeface="+mj-lt"/>
              </a:rPr>
              <a:t>  -</a:t>
            </a:r>
            <a:r>
              <a:rPr lang="ru-RU" sz="2000" b="1" dirty="0">
                <a:latin typeface="+mj-lt"/>
              </a:rPr>
              <a:t>Арсенитна киселина</a:t>
            </a:r>
            <a:r>
              <a:rPr lang="ru-RU" sz="2000" dirty="0">
                <a:latin typeface="+mj-lt"/>
              </a:rPr>
              <a:t> (</a:t>
            </a:r>
            <a:r>
              <a:rPr lang="en-US" sz="2000" b="1" dirty="0">
                <a:latin typeface="+mj-lt"/>
              </a:rPr>
              <a:t>H</a:t>
            </a:r>
            <a:r>
              <a:rPr lang="en-US" sz="2000" b="1" baseline="-25000" dirty="0">
                <a:latin typeface="+mj-lt"/>
              </a:rPr>
              <a:t>3</a:t>
            </a:r>
            <a:r>
              <a:rPr lang="en-US" sz="2000" b="1" dirty="0">
                <a:latin typeface="+mj-lt"/>
              </a:rPr>
              <a:t>AsO</a:t>
            </a:r>
            <a:r>
              <a:rPr lang="en-US" sz="2000" b="1" baseline="-25000" dirty="0">
                <a:latin typeface="+mj-lt"/>
              </a:rPr>
              <a:t>3</a:t>
            </a:r>
            <a:r>
              <a:rPr lang="en-US" sz="2000" dirty="0" smtClean="0">
                <a:latin typeface="+mj-lt"/>
              </a:rPr>
              <a:t>)</a:t>
            </a:r>
            <a:endParaRPr lang="sr-Cyrl-RS" sz="2000" dirty="0" smtClean="0">
              <a:latin typeface="+mj-lt"/>
            </a:endParaRPr>
          </a:p>
          <a:p>
            <a:pPr marL="0" indent="0">
              <a:buNone/>
            </a:pPr>
            <a:r>
              <a:rPr lang="sr-Cyrl-RS" sz="2000" dirty="0">
                <a:latin typeface="+mj-lt"/>
              </a:rPr>
              <a:t> </a:t>
            </a:r>
            <a:r>
              <a:rPr lang="sr-Cyrl-RS" sz="2000" dirty="0" smtClean="0">
                <a:latin typeface="+mj-lt"/>
              </a:rPr>
              <a:t>  -</a:t>
            </a:r>
            <a:r>
              <a:rPr lang="ru-RU" sz="2000" b="1" dirty="0">
                <a:latin typeface="+mj-lt"/>
              </a:rPr>
              <a:t>Арсенатна киселина</a:t>
            </a:r>
            <a:r>
              <a:rPr lang="ru-RU" sz="2000" dirty="0">
                <a:latin typeface="+mj-lt"/>
              </a:rPr>
              <a:t> (</a:t>
            </a:r>
            <a:r>
              <a:rPr lang="en-US" sz="2000" b="1" dirty="0">
                <a:latin typeface="+mj-lt"/>
              </a:rPr>
              <a:t>H</a:t>
            </a:r>
            <a:r>
              <a:rPr lang="en-US" sz="2000" b="1" baseline="-25000" dirty="0">
                <a:latin typeface="+mj-lt"/>
              </a:rPr>
              <a:t>3</a:t>
            </a:r>
            <a:r>
              <a:rPr lang="en-US" sz="2000" b="1" dirty="0">
                <a:latin typeface="+mj-lt"/>
              </a:rPr>
              <a:t>AsO</a:t>
            </a:r>
            <a:r>
              <a:rPr lang="en-US" sz="2000" b="1" baseline="-25000" dirty="0">
                <a:latin typeface="+mj-lt"/>
              </a:rPr>
              <a:t>4</a:t>
            </a:r>
            <a:r>
              <a:rPr lang="en-US" sz="2000" dirty="0">
                <a:latin typeface="+mj-lt"/>
              </a:rPr>
              <a:t>) </a:t>
            </a:r>
            <a:endParaRPr lang="sr-Cyrl-RS" sz="2000" dirty="0" smtClean="0">
              <a:latin typeface="+mj-lt"/>
            </a:endParaRPr>
          </a:p>
          <a:p>
            <a:pPr marL="0" indent="0">
              <a:buNone/>
            </a:pPr>
            <a:endParaRPr lang="en-US" sz="2000" dirty="0">
              <a:latin typeface="+mj-lt"/>
            </a:endParaRPr>
          </a:p>
        </p:txBody>
      </p:sp>
      <p:pic>
        <p:nvPicPr>
          <p:cNvPr id="2053" name="Picture 5" descr="C:\Users\Racunar\Desktop\downloa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912" y="3861048"/>
            <a:ext cx="2066484" cy="1132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Racunar\Desktop\downloa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3670" y="5445224"/>
            <a:ext cx="1830967" cy="1212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Racunar\Desktop\image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1499" y="692696"/>
            <a:ext cx="1944263" cy="1605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C:\Users\Racunar\Desktop\downloa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969" y="2204864"/>
            <a:ext cx="2033110" cy="155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1488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54868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        </a:t>
            </a:r>
            <a:r>
              <a:rPr lang="sr-Cyrl-RS" sz="4400" dirty="0" smtClean="0"/>
              <a:t>ПРИМЕНА И ОСОБИНЕ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980728"/>
            <a:ext cx="4429000" cy="3528392"/>
          </a:xfrm>
        </p:spPr>
        <p:txBody>
          <a:bodyPr>
            <a:normAutofit fontScale="92500" lnSpcReduction="10000"/>
          </a:bodyPr>
          <a:lstStyle/>
          <a:p>
            <a:r>
              <a:rPr lang="sr-Cyrl-RS" sz="2200" dirty="0">
                <a:latin typeface="+mj-lt"/>
              </a:rPr>
              <a:t>Како арсен</a:t>
            </a:r>
            <a:r>
              <a:rPr lang="sr-Cyrl-RS" sz="2200" dirty="0" smtClean="0">
                <a:latin typeface="+mj-lt"/>
              </a:rPr>
              <a:t>, тако </a:t>
            </a:r>
            <a:r>
              <a:rPr lang="sr-Cyrl-RS" sz="2200" dirty="0">
                <a:latin typeface="+mj-lt"/>
              </a:rPr>
              <a:t>и сва његова  једињења су </a:t>
            </a:r>
            <a:r>
              <a:rPr lang="sr-Cyrl-RS" sz="2200" dirty="0">
                <a:solidFill>
                  <a:srgbClr val="C00000"/>
                </a:solidFill>
                <a:latin typeface="+mj-lt"/>
              </a:rPr>
              <a:t>веома токсична</a:t>
            </a:r>
            <a:r>
              <a:rPr lang="sr-Cyrl-RS" sz="2200" dirty="0">
                <a:latin typeface="+mj-lt"/>
              </a:rPr>
              <a:t>.</a:t>
            </a:r>
            <a:r>
              <a:rPr lang="ru-RU" sz="2200" dirty="0">
                <a:latin typeface="+mj-lt"/>
              </a:rPr>
              <a:t> </a:t>
            </a:r>
            <a:endParaRPr lang="ru-RU" sz="2200" dirty="0">
              <a:latin typeface="+mj-lt"/>
            </a:endParaRPr>
          </a:p>
          <a:p>
            <a:r>
              <a:rPr lang="ru-RU" sz="2200" dirty="0">
                <a:latin typeface="+mj-lt"/>
              </a:rPr>
              <a:t>Већина једињења  је без мириса и специфичног укуса па се због тога  не може приметити уколико се налази у храни, пићу или ваздуху.</a:t>
            </a:r>
          </a:p>
          <a:p>
            <a:r>
              <a:rPr lang="ru-RU" sz="2200" dirty="0" smtClean="0">
                <a:latin typeface="+mj-lt"/>
              </a:rPr>
              <a:t>Загревањем арсена, ослобађа се мирис сличан белом луку.</a:t>
            </a:r>
            <a:endParaRPr lang="ru-RU" sz="2200" dirty="0">
              <a:latin typeface="+mj-lt"/>
            </a:endParaRPr>
          </a:p>
          <a:p>
            <a:r>
              <a:rPr lang="ru-RU" sz="2200" dirty="0">
                <a:latin typeface="+mj-lt"/>
              </a:rPr>
              <a:t>Веома мала концентрација се налази у јестивим биљкама</a:t>
            </a:r>
            <a:r>
              <a:rPr lang="ru-RU" sz="2200" dirty="0" smtClean="0">
                <a:latin typeface="+mj-lt"/>
              </a:rPr>
              <a:t>, па </a:t>
            </a:r>
            <a:r>
              <a:rPr lang="ru-RU" sz="2200" dirty="0">
                <a:latin typeface="+mj-lt"/>
              </a:rPr>
              <a:t>је као таква и безопасна.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2636912"/>
            <a:ext cx="4402832" cy="4101203"/>
          </a:xfrm>
        </p:spPr>
        <p:txBody>
          <a:bodyPr>
            <a:noAutofit/>
          </a:bodyPr>
          <a:lstStyle/>
          <a:p>
            <a:r>
              <a:rPr lang="ru-RU" sz="2000" dirty="0">
                <a:latin typeface="+mj-lt"/>
              </a:rPr>
              <a:t>Већа концентрација се налази у подземним водама</a:t>
            </a:r>
            <a:r>
              <a:rPr lang="ru-RU" sz="2000" dirty="0" smtClean="0">
                <a:latin typeface="+mj-lt"/>
              </a:rPr>
              <a:t>, услед </a:t>
            </a:r>
            <a:r>
              <a:rPr lang="ru-RU" sz="2000" dirty="0">
                <a:latin typeface="+mj-lt"/>
              </a:rPr>
              <a:t>распада руда и минерала</a:t>
            </a:r>
            <a:r>
              <a:rPr lang="ru-RU" sz="2000" dirty="0" smtClean="0">
                <a:latin typeface="+mj-lt"/>
              </a:rPr>
              <a:t>.</a:t>
            </a:r>
            <a:endParaRPr lang="ru-RU" sz="2000" dirty="0">
              <a:latin typeface="+mj-lt"/>
            </a:endParaRPr>
          </a:p>
          <a:p>
            <a:r>
              <a:rPr lang="ru-RU" sz="2000" dirty="0">
                <a:latin typeface="+mj-lt"/>
              </a:rPr>
              <a:t>У Србији, највећи проблем са арсеном у води имају становници Војводине</a:t>
            </a:r>
            <a:r>
              <a:rPr lang="ru-RU" sz="2000" dirty="0" smtClean="0">
                <a:latin typeface="+mj-lt"/>
              </a:rPr>
              <a:t>.</a:t>
            </a:r>
            <a:endParaRPr lang="ru-RU" sz="2000" dirty="0">
              <a:latin typeface="+mj-lt"/>
            </a:endParaRPr>
          </a:p>
          <a:p>
            <a:r>
              <a:rPr lang="ru-RU" sz="2000" dirty="0">
                <a:latin typeface="+mj-lt"/>
              </a:rPr>
              <a:t>Велика концентрација може брзо да убије човека и током историје се користио у атентатима. </a:t>
            </a:r>
          </a:p>
          <a:p>
            <a:r>
              <a:rPr lang="ru-RU" sz="2000" dirty="0">
                <a:latin typeface="+mj-lt"/>
              </a:rPr>
              <a:t>Арсеник (</a:t>
            </a:r>
            <a:r>
              <a:rPr lang="ru-RU" sz="2000" b="1" dirty="0">
                <a:latin typeface="+mj-lt"/>
              </a:rPr>
              <a:t>As</a:t>
            </a:r>
            <a:r>
              <a:rPr lang="ru-RU" sz="2000" b="1" baseline="-25000" dirty="0">
                <a:latin typeface="+mj-lt"/>
              </a:rPr>
              <a:t>2</a:t>
            </a:r>
            <a:r>
              <a:rPr lang="ru-RU" sz="2000" b="1" dirty="0">
                <a:latin typeface="+mj-lt"/>
              </a:rPr>
              <a:t>O</a:t>
            </a:r>
            <a:r>
              <a:rPr lang="ru-RU" sz="2000" b="1" baseline="-25000" dirty="0">
                <a:latin typeface="+mj-lt"/>
              </a:rPr>
              <a:t>3</a:t>
            </a:r>
            <a:r>
              <a:rPr lang="ru-RU" sz="2000" dirty="0">
                <a:latin typeface="+mj-lt"/>
              </a:rPr>
              <a:t>)</a:t>
            </a:r>
            <a:r>
              <a:rPr lang="en-US" sz="2000" dirty="0">
                <a:latin typeface="+mj-lt"/>
              </a:rPr>
              <a:t> je </a:t>
            </a:r>
            <a:r>
              <a:rPr lang="sr-Cyrl-RS" sz="2000" dirty="0">
                <a:latin typeface="+mj-lt"/>
              </a:rPr>
              <a:t>био највише злоупотребљаван криминални отров у историји човечанства.</a:t>
            </a:r>
          </a:p>
          <a:p>
            <a:endParaRPr lang="en-US" sz="2000" dirty="0">
              <a:latin typeface="+mj-lt"/>
            </a:endParaRPr>
          </a:p>
        </p:txBody>
      </p:sp>
      <p:pic>
        <p:nvPicPr>
          <p:cNvPr id="5" name="Picture 3" descr="C:\Users\Racunar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620688"/>
            <a:ext cx="3744416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Racunar\Desktop\downlo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365104"/>
            <a:ext cx="2952328" cy="2313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1470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672" y="841345"/>
            <a:ext cx="4536504" cy="3240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+mj-lt"/>
              </a:rPr>
              <a:t>    Иако </a:t>
            </a:r>
            <a:r>
              <a:rPr lang="ru-RU" sz="2000" dirty="0">
                <a:latin typeface="+mj-lt"/>
              </a:rPr>
              <a:t>је елемент </a:t>
            </a:r>
            <a:r>
              <a:rPr lang="ru-RU" sz="2000" dirty="0" smtClean="0">
                <a:latin typeface="+mj-lt"/>
              </a:rPr>
              <a:t>веома токсичан</a:t>
            </a:r>
            <a:r>
              <a:rPr lang="ru-RU" sz="2000" dirty="0">
                <a:latin typeface="+mj-lt"/>
              </a:rPr>
              <a:t>, </a:t>
            </a:r>
            <a:r>
              <a:rPr lang="ru-RU" sz="2000" dirty="0" smtClean="0">
                <a:latin typeface="+mj-lt"/>
              </a:rPr>
              <a:t>арсен </a:t>
            </a:r>
            <a:r>
              <a:rPr lang="ru-RU" sz="2000" dirty="0">
                <a:latin typeface="+mj-lt"/>
              </a:rPr>
              <a:t>се широко </a:t>
            </a:r>
            <a:r>
              <a:rPr lang="ru-RU" sz="2000" dirty="0" smtClean="0">
                <a:latin typeface="+mj-lt"/>
              </a:rPr>
              <a:t>користи :</a:t>
            </a:r>
          </a:p>
          <a:p>
            <a:r>
              <a:rPr lang="ru-RU" sz="2000" dirty="0" smtClean="0">
                <a:latin typeface="+mj-lt"/>
              </a:rPr>
              <a:t> Арсенова </a:t>
            </a:r>
            <a:r>
              <a:rPr lang="ru-RU" sz="2000" dirty="0">
                <a:latin typeface="+mj-lt"/>
              </a:rPr>
              <a:t>једињења се и даље налазе у одређеним </a:t>
            </a:r>
            <a:r>
              <a:rPr lang="ru-RU" sz="2000" dirty="0" smtClean="0">
                <a:latin typeface="+mj-lt"/>
              </a:rPr>
              <a:t>отровима</a:t>
            </a:r>
            <a:r>
              <a:rPr lang="ru-RU" sz="2000" dirty="0">
                <a:latin typeface="+mj-lt"/>
              </a:rPr>
              <a:t>, као што су </a:t>
            </a:r>
            <a:r>
              <a:rPr lang="ru-RU" sz="2000" dirty="0" smtClean="0">
                <a:latin typeface="+mj-lt"/>
              </a:rPr>
              <a:t>инсектициди, пестициди,  за сузбијање штеточина и корова.</a:t>
            </a:r>
          </a:p>
          <a:p>
            <a:r>
              <a:rPr lang="ru-RU" sz="2000" dirty="0" smtClean="0">
                <a:latin typeface="+mj-lt"/>
              </a:rPr>
              <a:t> </a:t>
            </a:r>
            <a:r>
              <a:rPr lang="ru-RU" sz="2000" dirty="0">
                <a:latin typeface="+mj-lt"/>
              </a:rPr>
              <a:t>Арсен се додаје у неколико легура како би се побољшала њихова својства</a:t>
            </a:r>
            <a:r>
              <a:rPr lang="ru-RU" sz="2000" dirty="0" smtClean="0">
                <a:latin typeface="+mj-lt"/>
              </a:rPr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8007" y="3356992"/>
            <a:ext cx="4038600" cy="3312368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+mj-lt"/>
              </a:rPr>
              <a:t>Употребљава се за скидање длака у кожарству, за плаву ватру у пиротехници. </a:t>
            </a:r>
          </a:p>
          <a:p>
            <a:r>
              <a:rPr lang="ru-RU" sz="2000" dirty="0">
                <a:latin typeface="+mj-lt"/>
              </a:rPr>
              <a:t>У дрвној индустрији ради спречавања појаве буђи.</a:t>
            </a:r>
          </a:p>
          <a:p>
            <a:r>
              <a:rPr lang="ru-RU" sz="2000" dirty="0">
                <a:latin typeface="+mj-lt"/>
              </a:rPr>
              <a:t>Користи се и као минерал у исхрани животиња</a:t>
            </a:r>
            <a:r>
              <a:rPr lang="ru-RU" sz="2000" dirty="0" smtClean="0">
                <a:latin typeface="+mj-lt"/>
              </a:rPr>
              <a:t>.</a:t>
            </a:r>
          </a:p>
          <a:p>
            <a:r>
              <a:rPr lang="ru-RU" sz="2000" dirty="0" smtClean="0">
                <a:latin typeface="+mj-lt"/>
              </a:rPr>
              <a:t>Као лек у лечењу леукемије.</a:t>
            </a:r>
            <a:endParaRPr lang="en-US" sz="2000" dirty="0">
              <a:latin typeface="+mj-lt"/>
            </a:endParaRPr>
          </a:p>
          <a:p>
            <a:endParaRPr lang="en-US" dirty="0"/>
          </a:p>
        </p:txBody>
      </p:sp>
      <p:pic>
        <p:nvPicPr>
          <p:cNvPr id="1027" name="Picture 3" descr="C:\Users\Racuna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24" y="4077072"/>
            <a:ext cx="3903001" cy="2509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Racunar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764704"/>
            <a:ext cx="3354471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4570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504056"/>
          </a:xfrm>
        </p:spPr>
        <p:txBody>
          <a:bodyPr>
            <a:noAutofit/>
          </a:bodyPr>
          <a:lstStyle/>
          <a:p>
            <a:r>
              <a:rPr lang="sr-Cyrl-RS" sz="4000" dirty="0" smtClean="0"/>
              <a:t>     АРСЕН КАО ФОРЕНЗИЧКИ ДОКАЗ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309" y="1124744"/>
            <a:ext cx="4548856" cy="3528392"/>
          </a:xfrm>
        </p:spPr>
        <p:txBody>
          <a:bodyPr>
            <a:normAutofit fontScale="92500" lnSpcReduction="10000"/>
          </a:bodyPr>
          <a:lstStyle/>
          <a:p>
            <a:r>
              <a:rPr lang="ru-RU" sz="2200" dirty="0" smtClean="0">
                <a:latin typeface="+mj-lt"/>
              </a:rPr>
              <a:t>Обзиром на своја својста, арсен је био омиљено средство за убиства политичких непријатеља кроз историју, јер су симптоми слични тровањем храном,</a:t>
            </a:r>
            <a:r>
              <a:rPr lang="ru-RU" sz="2200" dirty="0"/>
              <a:t> </a:t>
            </a:r>
            <a:r>
              <a:rPr lang="ru-RU" sz="2200" dirty="0">
                <a:latin typeface="+mj-lt"/>
              </a:rPr>
              <a:t>а </a:t>
            </a:r>
            <a:r>
              <a:rPr lang="ru-RU" sz="2200" dirty="0" smtClean="0">
                <a:latin typeface="+mj-lt"/>
              </a:rPr>
              <a:t>његова </a:t>
            </a:r>
            <a:r>
              <a:rPr lang="ru-RU" sz="2200" dirty="0">
                <a:latin typeface="+mj-lt"/>
              </a:rPr>
              <a:t>примена ширила се и међу </a:t>
            </a:r>
            <a:r>
              <a:rPr lang="ru-RU" sz="2200" dirty="0" smtClean="0">
                <a:latin typeface="+mj-lt"/>
              </a:rPr>
              <a:t>грађанима.</a:t>
            </a:r>
          </a:p>
          <a:p>
            <a:endParaRPr lang="ru-RU" sz="2200" dirty="0" smtClean="0">
              <a:latin typeface="+mj-lt"/>
            </a:endParaRPr>
          </a:p>
          <a:p>
            <a:r>
              <a:rPr lang="ru-RU" sz="2200" dirty="0" smtClean="0">
                <a:latin typeface="+mj-lt"/>
              </a:rPr>
              <a:t>Методу откривања у лешевима је 1773 г. осмислио шведски хемичар</a:t>
            </a:r>
            <a:r>
              <a:rPr lang="en-US" sz="2200" dirty="0" smtClean="0">
                <a:latin typeface="+mj-lt"/>
              </a:rPr>
              <a:t> </a:t>
            </a:r>
            <a:r>
              <a:rPr lang="ru-RU" sz="2200" dirty="0">
                <a:solidFill>
                  <a:srgbClr val="C00000"/>
                </a:solidFill>
              </a:rPr>
              <a:t>Карл Вилхелм </a:t>
            </a:r>
            <a:r>
              <a:rPr lang="ru-RU" sz="2200" dirty="0" smtClean="0">
                <a:solidFill>
                  <a:srgbClr val="C00000"/>
                </a:solidFill>
              </a:rPr>
              <a:t>Шеле</a:t>
            </a:r>
            <a:r>
              <a:rPr lang="en-US" sz="2200" dirty="0" smtClean="0"/>
              <a:t>,</a:t>
            </a:r>
            <a:r>
              <a:rPr lang="sr-Cyrl-RS" sz="2200" dirty="0" smtClean="0"/>
              <a:t> </a:t>
            </a:r>
            <a:r>
              <a:rPr lang="sr-Cyrl-RS" sz="2200" dirty="0" smtClean="0">
                <a:latin typeface="+mj-lt"/>
              </a:rPr>
              <a:t>али само у великим количинама.</a:t>
            </a:r>
          </a:p>
          <a:p>
            <a:endParaRPr lang="ru-RU" sz="2000" dirty="0">
              <a:latin typeface="+mj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395" y="3185592"/>
            <a:ext cx="4320480" cy="3411760"/>
          </a:xfrm>
        </p:spPr>
        <p:txBody>
          <a:bodyPr>
            <a:normAutofit fontScale="92500" lnSpcReduction="10000"/>
          </a:bodyPr>
          <a:lstStyle/>
          <a:p>
            <a:endParaRPr lang="ru-RU" sz="2000" dirty="0" smtClean="0"/>
          </a:p>
          <a:p>
            <a:endParaRPr lang="ru-RU" sz="2000" dirty="0"/>
          </a:p>
          <a:p>
            <a:r>
              <a:rPr lang="ru-RU" sz="2000" dirty="0" smtClean="0">
                <a:latin typeface="+mj-lt"/>
              </a:rPr>
              <a:t>Енглески </a:t>
            </a:r>
            <a:r>
              <a:rPr lang="ru-RU" sz="2000" dirty="0">
                <a:latin typeface="+mj-lt"/>
              </a:rPr>
              <a:t>хемичар </a:t>
            </a:r>
            <a:r>
              <a:rPr lang="ru-RU" sz="2000" dirty="0">
                <a:solidFill>
                  <a:srgbClr val="C00000"/>
                </a:solidFill>
                <a:latin typeface="+mj-lt"/>
              </a:rPr>
              <a:t>Џејмс </a:t>
            </a:r>
            <a:r>
              <a:rPr lang="ru-RU" sz="2000" dirty="0" smtClean="0">
                <a:solidFill>
                  <a:srgbClr val="C00000"/>
                </a:solidFill>
                <a:latin typeface="+mj-lt"/>
              </a:rPr>
              <a:t>Марш </a:t>
            </a:r>
            <a:r>
              <a:rPr lang="ru-RU" sz="2000" dirty="0">
                <a:latin typeface="+mj-lt"/>
              </a:rPr>
              <a:t>је 1836. године  пронашао методу за откривање присуства арсена у ткивима ( Маршов тест), што се уједно сматра  и првом применом токсикологије у кривично-судском поступку.</a:t>
            </a:r>
            <a:endParaRPr lang="en-US" sz="2000" dirty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  <p:pic>
        <p:nvPicPr>
          <p:cNvPr id="2052" name="Picture 4" descr="C:\Users\Racunar\Desktop\220px-Marsh_test_apparat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4391276"/>
            <a:ext cx="4241101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Racunar\Desktop\downlo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4075" y="980728"/>
            <a:ext cx="3840427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1406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0" y="692696"/>
            <a:ext cx="4392488" cy="3384376"/>
          </a:xfrm>
        </p:spPr>
        <p:txBody>
          <a:bodyPr>
            <a:normAutofit lnSpcReduction="10000"/>
          </a:bodyPr>
          <a:lstStyle/>
          <a:p>
            <a:r>
              <a:rPr lang="sr-Cyrl-RS" sz="2000" dirty="0" smtClean="0">
                <a:latin typeface="+mj-lt"/>
              </a:rPr>
              <a:t>У данашње време тровања арсеном су случајна,претежно водом контамираном високим садржајем арсена.</a:t>
            </a:r>
          </a:p>
          <a:p>
            <a:r>
              <a:rPr lang="ru-RU" sz="2000" dirty="0" smtClean="0">
                <a:latin typeface="+mj-lt"/>
              </a:rPr>
              <a:t>абнормалне </a:t>
            </a:r>
            <a:r>
              <a:rPr lang="ru-RU" sz="2000" dirty="0">
                <a:latin typeface="+mj-lt"/>
              </a:rPr>
              <a:t>вредности арсена у крви су веће од </a:t>
            </a:r>
            <a:r>
              <a:rPr lang="ru-RU" sz="2000" dirty="0" smtClean="0">
                <a:latin typeface="+mj-lt"/>
              </a:rPr>
              <a:t>12 </a:t>
            </a:r>
            <a:r>
              <a:rPr lang="en-US" sz="1800" dirty="0" err="1" smtClean="0"/>
              <a:t>ng</a:t>
            </a:r>
            <a:r>
              <a:rPr lang="en-US" sz="1800" dirty="0" smtClean="0"/>
              <a:t>/ml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>
                <a:latin typeface="+mj-lt"/>
              </a:rPr>
              <a:t>и указују на значајну изложеност.</a:t>
            </a:r>
            <a:endParaRPr lang="sr-Cyrl-RS" sz="2000" dirty="0" smtClean="0">
              <a:latin typeface="+mj-lt"/>
            </a:endParaRPr>
          </a:p>
          <a:p>
            <a:r>
              <a:rPr lang="sr-Cyrl-RS" sz="2000" dirty="0" smtClean="0">
                <a:latin typeface="+mj-lt"/>
              </a:rPr>
              <a:t>У случају сумње на тровање, основни материјали за испитивање су крв и урин.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503" y="3140968"/>
            <a:ext cx="4373637" cy="3528392"/>
          </a:xfrm>
        </p:spPr>
        <p:txBody>
          <a:bodyPr>
            <a:normAutofit lnSpcReduction="10000"/>
          </a:bodyPr>
          <a:lstStyle/>
          <a:p>
            <a:r>
              <a:rPr lang="sr-Cyrl-RS" sz="2000" dirty="0"/>
              <a:t>Коса и нокти су главни показатељи дужине изложености арсену.</a:t>
            </a:r>
          </a:p>
          <a:p>
            <a:r>
              <a:rPr lang="ru-RU" sz="2000" dirty="0"/>
              <a:t>Присуство арсена у саставу ноктију и косе може се открити  чак и неколико месеци након тровања.</a:t>
            </a:r>
          </a:p>
          <a:p>
            <a:r>
              <a:rPr lang="ru-RU" sz="2000" dirty="0"/>
              <a:t>На ноктима арсен изазива појаву попречних белих пруга, преко којих се може пратити излагање овом </a:t>
            </a:r>
            <a:r>
              <a:rPr lang="ru-RU" sz="2000" dirty="0" smtClean="0"/>
              <a:t>елементу.</a:t>
            </a:r>
            <a:endParaRPr lang="en-US" sz="2000" dirty="0"/>
          </a:p>
        </p:txBody>
      </p:sp>
      <p:pic>
        <p:nvPicPr>
          <p:cNvPr id="5122" name="Picture 2" descr="C:\Users\Racunar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48680"/>
            <a:ext cx="4211960" cy="2366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Racunar\Desktop\downlo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7770" y="3820292"/>
            <a:ext cx="4164595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0115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196752"/>
            <a:ext cx="4038600" cy="5112568"/>
          </a:xfrm>
        </p:spPr>
        <p:txBody>
          <a:bodyPr>
            <a:normAutofit lnSpcReduction="10000"/>
          </a:bodyPr>
          <a:lstStyle/>
          <a:p>
            <a:r>
              <a:rPr lang="ru-RU" sz="2000" dirty="0">
                <a:latin typeface="+mj-lt"/>
              </a:rPr>
              <a:t>Дуготрајна изложеност може да изазове озбиљне здравствене проблеме</a:t>
            </a:r>
            <a:r>
              <a:rPr lang="ru-RU" sz="2000" dirty="0" smtClean="0">
                <a:latin typeface="+mj-lt"/>
              </a:rPr>
              <a:t>.</a:t>
            </a:r>
          </a:p>
          <a:p>
            <a:r>
              <a:rPr lang="ru-RU" sz="2000" dirty="0">
                <a:latin typeface="+mj-lt"/>
              </a:rPr>
              <a:t>Сиптоми тровања арсеном су различита и зависе од примењеног једињења и од концентрације као и од индивидуалне осетљивости. </a:t>
            </a:r>
            <a:endParaRPr lang="ru-RU" sz="2000" dirty="0" smtClean="0">
              <a:latin typeface="+mj-lt"/>
            </a:endParaRPr>
          </a:p>
          <a:p>
            <a:r>
              <a:rPr lang="ru-RU" sz="2000" dirty="0" smtClean="0">
                <a:latin typeface="+mj-lt"/>
              </a:rPr>
              <a:t>Акутно </a:t>
            </a:r>
            <a:r>
              <a:rPr lang="ru-RU" sz="2000" dirty="0">
                <a:latin typeface="+mj-lt"/>
              </a:rPr>
              <a:t>тровање арсеном се испољава са следећим сиптомима</a:t>
            </a:r>
            <a:r>
              <a:rPr lang="ru-RU" sz="2000" dirty="0" smtClean="0">
                <a:latin typeface="+mj-lt"/>
              </a:rPr>
              <a:t>: јаки стомачни болови </a:t>
            </a:r>
            <a:r>
              <a:rPr lang="ru-RU" sz="2000" dirty="0">
                <a:latin typeface="+mj-lt"/>
              </a:rPr>
              <a:t>праћени осећањем врелине, јака жеђ, повраћање, пролив. </a:t>
            </a:r>
            <a:endParaRPr lang="ru-RU" sz="2000" dirty="0" smtClean="0">
              <a:latin typeface="+mj-lt"/>
            </a:endParaRPr>
          </a:p>
          <a:p>
            <a:r>
              <a:rPr lang="ru-RU" sz="2000" dirty="0" smtClean="0">
                <a:latin typeface="+mj-lt"/>
              </a:rPr>
              <a:t>Смрт </a:t>
            </a:r>
            <a:r>
              <a:rPr lang="ru-RU" sz="2000" dirty="0">
                <a:latin typeface="+mj-lt"/>
              </a:rPr>
              <a:t>може настипити брзо, чак за 20 мин. или неколико сати.</a:t>
            </a:r>
            <a:endParaRPr lang="ru-RU" sz="2000" dirty="0" smtClean="0">
              <a:latin typeface="+mj-lt"/>
            </a:endParaRPr>
          </a:p>
          <a:p>
            <a:endParaRPr lang="sr-Cyrl-RS" sz="2000" dirty="0">
              <a:latin typeface="+mj-lt"/>
            </a:endParaRPr>
          </a:p>
          <a:p>
            <a:endParaRPr lang="en-US" dirty="0"/>
          </a:p>
        </p:txBody>
      </p:sp>
      <p:pic>
        <p:nvPicPr>
          <p:cNvPr id="6146" name="Picture 2" descr="C:\Users\Racunar\Desktop\medicin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692696"/>
            <a:ext cx="2340506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C:\Users\Racunar\Desktop\Perbedaan_Gejala_Akut_dan_Kronis_Saat_Keracunan_Arsenik_Halodo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501008"/>
            <a:ext cx="4299024" cy="2847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2835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7452320" cy="4932232"/>
          </a:xfrm>
        </p:spPr>
        <p:txBody>
          <a:bodyPr>
            <a:normAutofit fontScale="85000" lnSpcReduction="10000"/>
          </a:bodyPr>
          <a:lstStyle/>
          <a:p>
            <a:r>
              <a:rPr lang="ru-RU" sz="2400" dirty="0" smtClean="0">
                <a:latin typeface="+mj-lt"/>
              </a:rPr>
              <a:t>У лабораторијама за контролу квалилтета воде, ваздуха, земљишта, хране, токсиколошким лабораторијама  физичко хемијске методе које се</a:t>
            </a:r>
            <a:r>
              <a:rPr lang="en-US" sz="2400" dirty="0" smtClean="0">
                <a:latin typeface="+mj-lt"/>
              </a:rPr>
              <a:t> </a:t>
            </a:r>
            <a:r>
              <a:rPr lang="ru-RU" sz="2400" dirty="0" smtClean="0">
                <a:latin typeface="+mj-lt"/>
              </a:rPr>
              <a:t>највише користе за идентификацију арсена су :</a:t>
            </a:r>
          </a:p>
          <a:p>
            <a:endParaRPr lang="ru-RU" sz="2400" dirty="0" smtClean="0">
              <a:latin typeface="+mj-lt"/>
            </a:endParaRPr>
          </a:p>
          <a:p>
            <a:pPr marL="0" indent="0">
              <a:buNone/>
            </a:pPr>
            <a:r>
              <a:rPr lang="ru-RU" sz="2400" dirty="0">
                <a:latin typeface="+mj-lt"/>
              </a:rPr>
              <a:t> </a:t>
            </a:r>
            <a:r>
              <a:rPr lang="ru-RU" sz="2400" dirty="0" smtClean="0">
                <a:latin typeface="+mj-lt"/>
              </a:rPr>
              <a:t> -Пламена атомска апсорпциона спектроскопија </a:t>
            </a:r>
            <a:r>
              <a:rPr lang="en-US" sz="2400" dirty="0" smtClean="0">
                <a:solidFill>
                  <a:srgbClr val="C00000"/>
                </a:solidFill>
                <a:latin typeface="+mj-lt"/>
              </a:rPr>
              <a:t>(</a:t>
            </a:r>
            <a:r>
              <a:rPr lang="en-US" sz="2400" dirty="0">
                <a:solidFill>
                  <a:srgbClr val="C00000"/>
                </a:solidFill>
                <a:latin typeface="+mj-lt"/>
              </a:rPr>
              <a:t>PAAS</a:t>
            </a:r>
            <a:r>
              <a:rPr lang="en-US" sz="2400" dirty="0" smtClean="0">
                <a:solidFill>
                  <a:srgbClr val="C00000"/>
                </a:solidFill>
                <a:latin typeface="+mj-lt"/>
              </a:rPr>
              <a:t>)</a:t>
            </a:r>
            <a:endParaRPr lang="sr-Cyrl-RS" sz="2400" dirty="0" smtClean="0">
              <a:solidFill>
                <a:srgbClr val="C00000"/>
              </a:solidFill>
              <a:latin typeface="+mj-lt"/>
            </a:endParaRPr>
          </a:p>
          <a:p>
            <a:pPr marL="0" indent="0">
              <a:buNone/>
            </a:pPr>
            <a:endParaRPr lang="ru-RU" sz="2400" dirty="0" smtClean="0">
              <a:latin typeface="+mj-lt"/>
            </a:endParaRPr>
          </a:p>
          <a:p>
            <a:pPr marL="0" indent="0">
              <a:buNone/>
            </a:pPr>
            <a:r>
              <a:rPr lang="ru-RU" sz="2400" dirty="0">
                <a:latin typeface="+mj-lt"/>
              </a:rPr>
              <a:t> </a:t>
            </a:r>
            <a:r>
              <a:rPr lang="ru-RU" sz="2400" dirty="0" smtClean="0">
                <a:latin typeface="+mj-lt"/>
              </a:rPr>
              <a:t> -</a:t>
            </a:r>
            <a:r>
              <a:rPr lang="sr-Cyrl-RS" sz="2400" dirty="0" smtClean="0">
                <a:latin typeface="+mj-lt"/>
              </a:rPr>
              <a:t>Спектрометрија са и</a:t>
            </a:r>
            <a:r>
              <a:rPr lang="ru-RU" sz="2400" dirty="0" smtClean="0">
                <a:latin typeface="+mj-lt"/>
              </a:rPr>
              <a:t>ндуктивно спрегнутом плазм</a:t>
            </a:r>
            <a:r>
              <a:rPr lang="sr-Cyrl-RS" sz="2400" dirty="0" smtClean="0">
                <a:latin typeface="+mj-lt"/>
              </a:rPr>
              <a:t>ом</a:t>
            </a:r>
            <a:r>
              <a:rPr lang="ru-RU" sz="2400" dirty="0" smtClean="0">
                <a:latin typeface="+mj-lt"/>
              </a:rPr>
              <a:t>  </a:t>
            </a:r>
            <a:r>
              <a:rPr lang="en-US" sz="2400" dirty="0">
                <a:solidFill>
                  <a:srgbClr val="C00000"/>
                </a:solidFill>
                <a:latin typeface="+mj-lt"/>
              </a:rPr>
              <a:t>(ICP) </a:t>
            </a:r>
            <a:r>
              <a:rPr lang="en-US" sz="2400" dirty="0" smtClean="0">
                <a:solidFill>
                  <a:srgbClr val="C00000"/>
                </a:solidFill>
                <a:latin typeface="+mj-lt"/>
              </a:rPr>
              <a:t>–AAS</a:t>
            </a:r>
            <a:endParaRPr lang="sr-Cyrl-RS" sz="2400" dirty="0" smtClean="0">
              <a:solidFill>
                <a:srgbClr val="C00000"/>
              </a:solidFill>
              <a:latin typeface="+mj-lt"/>
            </a:endParaRPr>
          </a:p>
          <a:p>
            <a:pPr marL="0" indent="0">
              <a:buNone/>
            </a:pPr>
            <a:endParaRPr lang="sr-Cyrl-RS" sz="2400" dirty="0">
              <a:latin typeface="+mj-lt"/>
            </a:endParaRPr>
          </a:p>
          <a:p>
            <a:pPr marL="0" indent="0">
              <a:buNone/>
            </a:pPr>
            <a:r>
              <a:rPr lang="sr-Cyrl-R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</a:t>
            </a:r>
            <a:r>
              <a:rPr lang="sr-Cyrl-RS" sz="2400" dirty="0" smtClean="0">
                <a:latin typeface="+mj-lt"/>
              </a:rPr>
              <a:t>Инструменталне </a:t>
            </a:r>
            <a:r>
              <a:rPr lang="sr-Cyrl-RS" sz="2400" dirty="0">
                <a:latin typeface="+mj-lt"/>
              </a:rPr>
              <a:t>физичко-хемијске методе су брзе</a:t>
            </a:r>
            <a:r>
              <a:rPr lang="sr-Cyrl-RS" sz="2400" dirty="0" smtClean="0">
                <a:latin typeface="+mj-lt"/>
              </a:rPr>
              <a:t>, осетљиве </a:t>
            </a:r>
            <a:r>
              <a:rPr lang="sr-Cyrl-RS" sz="2400" dirty="0">
                <a:latin typeface="+mj-lt"/>
              </a:rPr>
              <a:t>и поуздане.</a:t>
            </a:r>
          </a:p>
          <a:p>
            <a:pPr marL="0" indent="0">
              <a:buNone/>
            </a:pPr>
            <a:endParaRPr lang="sr-Cyrl-RS" sz="2000" dirty="0" smtClean="0">
              <a:latin typeface="+mj-lt"/>
            </a:endParaRPr>
          </a:p>
          <a:p>
            <a:pPr marL="0" indent="0">
              <a:buNone/>
            </a:pPr>
            <a:endParaRPr lang="sr-Cyrl-RS" sz="2000" dirty="0" smtClean="0">
              <a:latin typeface="+mj-lt"/>
            </a:endParaRPr>
          </a:p>
          <a:p>
            <a:pPr marL="0" indent="0">
              <a:buNone/>
            </a:pPr>
            <a:endParaRPr lang="sr-Cyrl-RS" sz="2000" dirty="0">
              <a:latin typeface="+mj-lt"/>
            </a:endParaRPr>
          </a:p>
          <a:p>
            <a:pPr marL="0" indent="0">
              <a:buNone/>
            </a:pPr>
            <a:endParaRPr lang="sr-Cyrl-RS" sz="2000" dirty="0" smtClean="0">
              <a:latin typeface="+mj-lt"/>
            </a:endParaRPr>
          </a:p>
          <a:p>
            <a:pPr marL="0" indent="0">
              <a:buNone/>
            </a:pPr>
            <a:r>
              <a:rPr lang="sr-Cyrl-RS" sz="2000" dirty="0" smtClean="0">
                <a:latin typeface="+mj-lt"/>
              </a:rPr>
              <a:t>                      </a:t>
            </a:r>
            <a:endParaRPr lang="en-US" sz="2000" dirty="0">
              <a:latin typeface="+mj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3526" y="3984315"/>
            <a:ext cx="2265889" cy="2755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281179"/>
            <a:ext cx="4736240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67346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860</TotalTime>
  <Words>562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AРСEН</vt:lpstr>
      <vt:lpstr>PowerPoint Presentation</vt:lpstr>
      <vt:lpstr>           ЈЕДИЊЕЊА АРСЕНА</vt:lpstr>
      <vt:lpstr>        ПРИМЕНА И ОСОБИНЕ</vt:lpstr>
      <vt:lpstr>PowerPoint Presentation</vt:lpstr>
      <vt:lpstr>     АРСЕН КАО ФОРЕНЗИЧКИ ДОКАЗ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ARSEN</dc:title>
  <dc:creator>Racunar</dc:creator>
  <cp:lastModifiedBy>Racunar</cp:lastModifiedBy>
  <cp:revision>65</cp:revision>
  <dcterms:created xsi:type="dcterms:W3CDTF">2023-06-14T14:44:24Z</dcterms:created>
  <dcterms:modified xsi:type="dcterms:W3CDTF">2023-06-15T17:11:10Z</dcterms:modified>
</cp:coreProperties>
</file>